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4"/>
  </p:notesMasterIdLst>
  <p:sldIdLst>
    <p:sldId id="256" r:id="rId2"/>
    <p:sldId id="488" r:id="rId3"/>
    <p:sldId id="267" r:id="rId4"/>
    <p:sldId id="489" r:id="rId5"/>
    <p:sldId id="516" r:id="rId6"/>
    <p:sldId id="490" r:id="rId7"/>
    <p:sldId id="494" r:id="rId8"/>
    <p:sldId id="274" r:id="rId9"/>
    <p:sldId id="272" r:id="rId10"/>
    <p:sldId id="586" r:id="rId11"/>
    <p:sldId id="587" r:id="rId12"/>
    <p:sldId id="588" r:id="rId13"/>
    <p:sldId id="592" r:id="rId14"/>
    <p:sldId id="593" r:id="rId15"/>
    <p:sldId id="491" r:id="rId16"/>
    <p:sldId id="535" r:id="rId17"/>
    <p:sldId id="564" r:id="rId18"/>
    <p:sldId id="539" r:id="rId19"/>
    <p:sldId id="565" r:id="rId20"/>
    <p:sldId id="537" r:id="rId21"/>
    <p:sldId id="493" r:id="rId22"/>
    <p:sldId id="502" r:id="rId23"/>
    <p:sldId id="271" r:id="rId24"/>
    <p:sldId id="503" r:id="rId25"/>
    <p:sldId id="504" r:id="rId26"/>
    <p:sldId id="269" r:id="rId27"/>
    <p:sldId id="492" r:id="rId28"/>
    <p:sldId id="530" r:id="rId29"/>
    <p:sldId id="517" r:id="rId30"/>
    <p:sldId id="529" r:id="rId31"/>
    <p:sldId id="518" r:id="rId32"/>
    <p:sldId id="519" r:id="rId33"/>
    <p:sldId id="520" r:id="rId34"/>
    <p:sldId id="521" r:id="rId35"/>
    <p:sldId id="522" r:id="rId36"/>
    <p:sldId id="523" r:id="rId37"/>
    <p:sldId id="524" r:id="rId38"/>
    <p:sldId id="525" r:id="rId39"/>
    <p:sldId id="526" r:id="rId40"/>
    <p:sldId id="527" r:id="rId41"/>
    <p:sldId id="536" r:id="rId42"/>
    <p:sldId id="532" r:id="rId43"/>
    <p:sldId id="531" r:id="rId44"/>
    <p:sldId id="533" r:id="rId45"/>
    <p:sldId id="534" r:id="rId46"/>
    <p:sldId id="538" r:id="rId47"/>
    <p:sldId id="540" r:id="rId48"/>
    <p:sldId id="542" r:id="rId49"/>
    <p:sldId id="543" r:id="rId50"/>
    <p:sldId id="580" r:id="rId51"/>
    <p:sldId id="581" r:id="rId52"/>
    <p:sldId id="544" r:id="rId53"/>
    <p:sldId id="566" r:id="rId54"/>
    <p:sldId id="577" r:id="rId55"/>
    <p:sldId id="545" r:id="rId56"/>
    <p:sldId id="546" r:id="rId57"/>
    <p:sldId id="578" r:id="rId58"/>
    <p:sldId id="579" r:id="rId59"/>
    <p:sldId id="547" r:id="rId60"/>
    <p:sldId id="548" r:id="rId61"/>
    <p:sldId id="584" r:id="rId62"/>
    <p:sldId id="585" r:id="rId63"/>
    <p:sldId id="567" r:id="rId64"/>
    <p:sldId id="549" r:id="rId65"/>
    <p:sldId id="550" r:id="rId66"/>
    <p:sldId id="551" r:id="rId67"/>
    <p:sldId id="552" r:id="rId68"/>
    <p:sldId id="553" r:id="rId69"/>
    <p:sldId id="568" r:id="rId70"/>
    <p:sldId id="554" r:id="rId71"/>
    <p:sldId id="555" r:id="rId72"/>
    <p:sldId id="556" r:id="rId73"/>
    <p:sldId id="557" r:id="rId74"/>
    <p:sldId id="583" r:id="rId75"/>
    <p:sldId id="569" r:id="rId76"/>
    <p:sldId id="558" r:id="rId77"/>
    <p:sldId id="559" r:id="rId78"/>
    <p:sldId id="560" r:id="rId79"/>
    <p:sldId id="561" r:id="rId80"/>
    <p:sldId id="562" r:id="rId81"/>
    <p:sldId id="563" r:id="rId82"/>
    <p:sldId id="589" r:id="rId83"/>
    <p:sldId id="590" r:id="rId84"/>
    <p:sldId id="293" r:id="rId85"/>
    <p:sldId id="541" r:id="rId86"/>
    <p:sldId id="570" r:id="rId87"/>
    <p:sldId id="571" r:id="rId88"/>
    <p:sldId id="572" r:id="rId89"/>
    <p:sldId id="573" r:id="rId90"/>
    <p:sldId id="574" r:id="rId91"/>
    <p:sldId id="575" r:id="rId92"/>
    <p:sldId id="576" r:id="rId93"/>
  </p:sldIdLst>
  <p:sldSz cx="12192000" cy="6858000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3300"/>
    <a:srgbClr val="FFCC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58" y="211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 altLang="it-IT"/>
          </a:p>
        </p:txBody>
      </p:sp>
      <p:sp>
        <p:nvSpPr>
          <p:cNvPr id="15872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8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58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158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4A504A5-DED2-4257-B2E4-CAE86FEAA8A2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C22D9F-39EE-4A1A-9AED-96B825ED3CD5}" type="slidenum">
              <a:rPr lang="it-IT" altLang="it-IT"/>
              <a:pPr/>
              <a:t>1</a:t>
            </a:fld>
            <a:endParaRPr lang="it-IT" altLang="it-IT"/>
          </a:p>
        </p:txBody>
      </p:sp>
      <p:sp>
        <p:nvSpPr>
          <p:cNvPr id="173058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0AA69D-1306-4CB8-B37D-73E70FB75814}" type="slidenum">
              <a:rPr lang="it-IT" altLang="it-IT"/>
              <a:pPr/>
              <a:t>29</a:t>
            </a:fld>
            <a:endParaRPr lang="it-IT" altLang="it-IT"/>
          </a:p>
        </p:txBody>
      </p:sp>
      <p:sp>
        <p:nvSpPr>
          <p:cNvPr id="315394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6EBB92-9794-49BE-AD00-A545593F6400}" type="slidenum">
              <a:rPr lang="it-IT" altLang="it-IT"/>
              <a:pPr/>
              <a:t>30</a:t>
            </a:fld>
            <a:endParaRPr lang="it-IT" altLang="it-IT"/>
          </a:p>
        </p:txBody>
      </p:sp>
      <p:sp>
        <p:nvSpPr>
          <p:cNvPr id="333826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3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325061-5E36-44EB-9D8B-E6436C517CFD}" type="slidenum">
              <a:rPr lang="it-IT" altLang="it-IT"/>
              <a:pPr/>
              <a:t>31</a:t>
            </a:fld>
            <a:endParaRPr lang="it-IT" altLang="it-IT"/>
          </a:p>
        </p:txBody>
      </p:sp>
      <p:sp>
        <p:nvSpPr>
          <p:cNvPr id="317442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00F020-A8A7-4C77-B7B0-25B0B162BB96}" type="slidenum">
              <a:rPr lang="it-IT" altLang="it-IT"/>
              <a:pPr/>
              <a:t>35</a:t>
            </a:fld>
            <a:endParaRPr lang="it-IT" altLang="it-IT"/>
          </a:p>
        </p:txBody>
      </p:sp>
      <p:sp>
        <p:nvSpPr>
          <p:cNvPr id="322562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1D74F9-FCEF-4E57-89C3-17D9B7EAD9B4}" type="slidenum">
              <a:rPr lang="it-IT" altLang="it-IT"/>
              <a:pPr/>
              <a:t>43</a:t>
            </a:fld>
            <a:endParaRPr lang="it-IT" altLang="it-IT"/>
          </a:p>
        </p:txBody>
      </p:sp>
      <p:sp>
        <p:nvSpPr>
          <p:cNvPr id="337922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9991A0-EA50-42DA-828C-73326538B135}" type="slidenum">
              <a:rPr lang="it-IT" altLang="it-IT"/>
              <a:pPr/>
              <a:t>44</a:t>
            </a:fld>
            <a:endParaRPr lang="it-IT" altLang="it-IT"/>
          </a:p>
        </p:txBody>
      </p:sp>
      <p:sp>
        <p:nvSpPr>
          <p:cNvPr id="340994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A46AB9-43E6-4221-859E-F8D6E0BC1158}" type="slidenum">
              <a:rPr lang="it-IT" altLang="it-IT"/>
              <a:pPr/>
              <a:t>45</a:t>
            </a:fld>
            <a:endParaRPr lang="it-IT" altLang="it-IT"/>
          </a:p>
        </p:txBody>
      </p:sp>
      <p:sp>
        <p:nvSpPr>
          <p:cNvPr id="343042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295056-9E2C-4126-A9FB-AE1DEA566628}" type="slidenum">
              <a:rPr lang="it-IT" altLang="it-IT"/>
              <a:pPr/>
              <a:t>47</a:t>
            </a:fld>
            <a:endParaRPr lang="it-IT" altLang="it-IT"/>
          </a:p>
        </p:txBody>
      </p:sp>
      <p:sp>
        <p:nvSpPr>
          <p:cNvPr id="350210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272366-7D6A-4B3D-828D-8B73D55B42F7}" type="slidenum">
              <a:rPr lang="it-IT" altLang="it-IT"/>
              <a:pPr/>
              <a:t>48</a:t>
            </a:fld>
            <a:endParaRPr lang="it-IT" altLang="it-IT"/>
          </a:p>
        </p:txBody>
      </p:sp>
      <p:sp>
        <p:nvSpPr>
          <p:cNvPr id="354306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98DF6C-0A3E-4AAB-8848-2EBC042838DA}" type="slidenum">
              <a:rPr lang="it-IT" altLang="it-IT"/>
              <a:pPr/>
              <a:t>50</a:t>
            </a:fld>
            <a:endParaRPr lang="it-IT" altLang="it-IT"/>
          </a:p>
        </p:txBody>
      </p:sp>
      <p:sp>
        <p:nvSpPr>
          <p:cNvPr id="408578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F1758D-BCF0-424B-9FAB-9FF18170A817}" type="slidenum">
              <a:rPr lang="it-IT" altLang="it-IT"/>
              <a:pPr/>
              <a:t>10</a:t>
            </a:fld>
            <a:endParaRPr lang="it-IT" altLang="it-IT"/>
          </a:p>
        </p:txBody>
      </p:sp>
      <p:sp>
        <p:nvSpPr>
          <p:cNvPr id="418818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8FD994-4B52-47BE-9460-B4B253C6546E}" type="slidenum">
              <a:rPr lang="it-IT" altLang="it-IT"/>
              <a:pPr/>
              <a:t>52</a:t>
            </a:fld>
            <a:endParaRPr lang="it-IT" altLang="it-IT"/>
          </a:p>
        </p:txBody>
      </p:sp>
      <p:sp>
        <p:nvSpPr>
          <p:cNvPr id="357378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B2F771-ABBC-473A-8E5B-0604425EB4E4}" type="slidenum">
              <a:rPr lang="it-IT" altLang="it-IT"/>
              <a:pPr/>
              <a:t>54</a:t>
            </a:fld>
            <a:endParaRPr lang="it-IT" altLang="it-IT"/>
          </a:p>
        </p:txBody>
      </p:sp>
      <p:sp>
        <p:nvSpPr>
          <p:cNvPr id="402434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030263-39C6-4572-81A1-A410EEAFE876}" type="slidenum">
              <a:rPr lang="it-IT" altLang="it-IT"/>
              <a:pPr/>
              <a:t>56</a:t>
            </a:fld>
            <a:endParaRPr lang="it-IT" altLang="it-IT"/>
          </a:p>
        </p:txBody>
      </p:sp>
      <p:sp>
        <p:nvSpPr>
          <p:cNvPr id="360450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0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E093FA-CA15-4C29-B18C-3DDF2C0AA913}" type="slidenum">
              <a:rPr lang="it-IT" altLang="it-IT"/>
              <a:pPr/>
              <a:t>57</a:t>
            </a:fld>
            <a:endParaRPr lang="it-IT" altLang="it-IT"/>
          </a:p>
        </p:txBody>
      </p:sp>
      <p:sp>
        <p:nvSpPr>
          <p:cNvPr id="404482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0C4609-CCFC-4D56-854F-7795447C537D}" type="slidenum">
              <a:rPr lang="it-IT" altLang="it-IT"/>
              <a:pPr/>
              <a:t>58</a:t>
            </a:fld>
            <a:endParaRPr lang="it-IT" altLang="it-IT"/>
          </a:p>
        </p:txBody>
      </p:sp>
      <p:sp>
        <p:nvSpPr>
          <p:cNvPr id="406530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0FE68F-0693-446D-B31E-693BE5D0EA84}" type="slidenum">
              <a:rPr lang="it-IT" altLang="it-IT"/>
              <a:pPr/>
              <a:t>61</a:t>
            </a:fld>
            <a:endParaRPr lang="it-IT" altLang="it-IT"/>
          </a:p>
        </p:txBody>
      </p:sp>
      <p:sp>
        <p:nvSpPr>
          <p:cNvPr id="415746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CED34D-A5F6-436F-8B57-EE9F55660A1D}" type="slidenum">
              <a:rPr lang="it-IT" altLang="it-IT"/>
              <a:pPr/>
              <a:t>64</a:t>
            </a:fld>
            <a:endParaRPr lang="it-IT" altLang="it-IT"/>
          </a:p>
        </p:txBody>
      </p:sp>
      <p:sp>
        <p:nvSpPr>
          <p:cNvPr id="364546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Cappella Zen vicino il battistero.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818A96-8950-44F5-91BD-A3D5706261C2}" type="slidenum">
              <a:rPr lang="it-IT" altLang="it-IT"/>
              <a:pPr/>
              <a:t>65</a:t>
            </a:fld>
            <a:endParaRPr lang="it-IT" altLang="it-IT"/>
          </a:p>
        </p:txBody>
      </p:sp>
      <p:sp>
        <p:nvSpPr>
          <p:cNvPr id="366594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BB175E-8BAE-462A-8183-6DB155E635E0}" type="slidenum">
              <a:rPr lang="it-IT" altLang="it-IT"/>
              <a:pPr/>
              <a:t>74</a:t>
            </a:fld>
            <a:endParaRPr lang="it-IT" altLang="it-IT"/>
          </a:p>
        </p:txBody>
      </p:sp>
      <p:sp>
        <p:nvSpPr>
          <p:cNvPr id="413698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8AFB03-1016-433A-B98F-FFBE556BB6AC}" type="slidenum">
              <a:rPr lang="it-IT" altLang="it-IT"/>
              <a:pPr/>
              <a:t>76</a:t>
            </a:fld>
            <a:endParaRPr lang="it-IT" altLang="it-IT"/>
          </a:p>
        </p:txBody>
      </p:sp>
      <p:sp>
        <p:nvSpPr>
          <p:cNvPr id="375810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3E7CEB-C64F-4BDF-B87F-CF9310A980EE}" type="slidenum">
              <a:rPr lang="it-IT" altLang="it-IT"/>
              <a:pPr/>
              <a:t>11</a:t>
            </a:fld>
            <a:endParaRPr lang="it-IT" altLang="it-IT"/>
          </a:p>
        </p:txBody>
      </p:sp>
      <p:sp>
        <p:nvSpPr>
          <p:cNvPr id="420866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EC7286-F353-4132-975D-25FA1E086D56}" type="slidenum">
              <a:rPr lang="it-IT" altLang="it-IT"/>
              <a:pPr/>
              <a:t>80</a:t>
            </a:fld>
            <a:endParaRPr lang="it-IT" altLang="it-IT"/>
          </a:p>
        </p:txBody>
      </p:sp>
      <p:sp>
        <p:nvSpPr>
          <p:cNvPr id="380930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0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86F383-0C86-45BB-A6FD-11A924A0F03D}" type="slidenum">
              <a:rPr lang="it-IT" altLang="it-IT"/>
              <a:pPr/>
              <a:t>81</a:t>
            </a:fld>
            <a:endParaRPr lang="it-IT" altLang="it-IT"/>
          </a:p>
        </p:txBody>
      </p:sp>
      <p:sp>
        <p:nvSpPr>
          <p:cNvPr id="382978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2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D8DA54-91F8-434A-B462-0170FADF4520}" type="slidenum">
              <a:rPr lang="it-IT" altLang="it-IT"/>
              <a:pPr/>
              <a:t>82</a:t>
            </a:fld>
            <a:endParaRPr lang="it-IT" altLang="it-IT"/>
          </a:p>
        </p:txBody>
      </p:sp>
      <p:sp>
        <p:nvSpPr>
          <p:cNvPr id="424962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6F1C31-35F0-4972-9417-D3DF59D38C5F}" type="slidenum">
              <a:rPr lang="it-IT" altLang="it-IT"/>
              <a:pPr/>
              <a:t>83</a:t>
            </a:fld>
            <a:endParaRPr lang="it-IT" altLang="it-IT"/>
          </a:p>
        </p:txBody>
      </p:sp>
      <p:sp>
        <p:nvSpPr>
          <p:cNvPr id="427010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F6820A-C75C-48ED-8C6B-F4DE38447B51}" type="slidenum">
              <a:rPr lang="it-IT" altLang="it-IT"/>
              <a:pPr/>
              <a:t>85</a:t>
            </a:fld>
            <a:endParaRPr lang="it-IT" altLang="it-IT"/>
          </a:p>
        </p:txBody>
      </p:sp>
      <p:sp>
        <p:nvSpPr>
          <p:cNvPr id="352258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420E66-8314-4A82-9FBD-6B789A1486F7}" type="slidenum">
              <a:rPr lang="it-IT" altLang="it-IT"/>
              <a:pPr/>
              <a:t>87</a:t>
            </a:fld>
            <a:endParaRPr lang="it-IT" altLang="it-IT"/>
          </a:p>
        </p:txBody>
      </p:sp>
      <p:sp>
        <p:nvSpPr>
          <p:cNvPr id="392194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9F0BBC-7BD4-49C1-9327-26FC1D98D6AB}" type="slidenum">
              <a:rPr lang="it-IT" altLang="it-IT"/>
              <a:pPr/>
              <a:t>90</a:t>
            </a:fld>
            <a:endParaRPr lang="it-IT" altLang="it-IT"/>
          </a:p>
        </p:txBody>
      </p:sp>
      <p:sp>
        <p:nvSpPr>
          <p:cNvPr id="396290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6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F6FC4B-529D-4E42-9A04-1E0D1BD346CC}" type="slidenum">
              <a:rPr lang="it-IT" altLang="it-IT"/>
              <a:pPr/>
              <a:t>91</a:t>
            </a:fld>
            <a:endParaRPr lang="it-IT" altLang="it-IT"/>
          </a:p>
        </p:txBody>
      </p:sp>
      <p:sp>
        <p:nvSpPr>
          <p:cNvPr id="398338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8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E8B33F-C388-4802-A048-2F5D52CAB8D5}" type="slidenum">
              <a:rPr lang="it-IT" altLang="it-IT"/>
              <a:pPr/>
              <a:t>92</a:t>
            </a:fld>
            <a:endParaRPr lang="it-IT" altLang="it-IT"/>
          </a:p>
        </p:txBody>
      </p:sp>
      <p:sp>
        <p:nvSpPr>
          <p:cNvPr id="400386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EFE047-D1D6-4650-9971-D68DAA8AF713}" type="slidenum">
              <a:rPr lang="it-IT" altLang="it-IT"/>
              <a:pPr/>
              <a:t>12</a:t>
            </a:fld>
            <a:endParaRPr lang="it-IT" altLang="it-IT"/>
          </a:p>
        </p:txBody>
      </p:sp>
      <p:sp>
        <p:nvSpPr>
          <p:cNvPr id="422914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FFDD74-A9BF-4B4E-BE1F-E1FF3A706D53}" type="slidenum">
              <a:rPr lang="it-IT" altLang="it-IT"/>
              <a:pPr/>
              <a:t>13</a:t>
            </a:fld>
            <a:endParaRPr lang="it-IT" altLang="it-IT"/>
          </a:p>
        </p:txBody>
      </p:sp>
      <p:sp>
        <p:nvSpPr>
          <p:cNvPr id="431106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ED2DB5-2BAB-47B1-9366-71C28DA6768B}" type="slidenum">
              <a:rPr lang="it-IT" altLang="it-IT"/>
              <a:pPr/>
              <a:t>14</a:t>
            </a:fld>
            <a:endParaRPr lang="it-IT" altLang="it-IT"/>
          </a:p>
        </p:txBody>
      </p:sp>
      <p:sp>
        <p:nvSpPr>
          <p:cNvPr id="433154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99334D-E5D0-4E8B-9BA6-1788C12F018D}" type="slidenum">
              <a:rPr lang="it-IT" altLang="it-IT"/>
              <a:pPr/>
              <a:t>21</a:t>
            </a:fld>
            <a:endParaRPr lang="it-IT" altLang="it-IT"/>
          </a:p>
        </p:txBody>
      </p:sp>
      <p:sp>
        <p:nvSpPr>
          <p:cNvPr id="310274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918962-42D6-4361-A319-0365F15007FE}" type="slidenum">
              <a:rPr lang="it-IT" altLang="it-IT"/>
              <a:pPr/>
              <a:t>26</a:t>
            </a:fld>
            <a:endParaRPr lang="it-IT" altLang="it-IT"/>
          </a:p>
        </p:txBody>
      </p:sp>
      <p:sp>
        <p:nvSpPr>
          <p:cNvPr id="311298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53AF11-81B6-47E3-BEBE-9FF46F205266}" type="slidenum">
              <a:rPr lang="it-IT" altLang="it-IT"/>
              <a:pPr/>
              <a:t>28</a:t>
            </a:fld>
            <a:endParaRPr lang="it-IT" altLang="it-IT"/>
          </a:p>
        </p:txBody>
      </p:sp>
      <p:sp>
        <p:nvSpPr>
          <p:cNvPr id="335874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5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C2453-ABF2-4A03-BFD7-1C70A096090C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13225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C3544-5D52-43FD-8352-FE820A5B073D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325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7D418-63B0-404C-8F35-E5A6D6FB07AE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2782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88D97-0EC9-4F32-A499-BE62733D5EA4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85756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A0A5-5AB9-43DF-A511-7EFC2791F605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60483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C6A28-58D4-4920-A21F-212EF7AE09D5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54931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6F3EC-5E55-4994-AF33-F0093512C981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11504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0FC2E-6CF7-41B3-9F1A-8C0499DC6089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230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47649-1B9F-4CFC-9AD1-F154F08A676C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85269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8A080-68EB-4C01-9AD9-B34B387D5AC6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03501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7B25-1BFE-4346-862E-DC2E0C281DDB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9226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6708B-3C1D-46FF-9DFC-32BCC2C5F605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64098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83000">
              <a:schemeClr val="accent5">
                <a:lumMod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6775" y="620714"/>
            <a:ext cx="7918450" cy="2952302"/>
          </a:xfrm>
          <a:solidFill>
            <a:schemeClr val="bg1"/>
          </a:solidFill>
        </p:spPr>
        <p:txBody>
          <a:bodyPr anchor="ctr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it-IT" altLang="it-IT" sz="5300" dirty="0">
                <a:latin typeface="Arial" panose="020B0604020202020204" pitchFamily="34" charset="0"/>
                <a:cs typeface="Arial" panose="020B0604020202020204" pitchFamily="34" charset="0"/>
              </a:rPr>
              <a:t>La Bibbia nei </a:t>
            </a:r>
            <a:r>
              <a:rPr lang="it-IT" altLang="it-IT" sz="5300" b="1" dirty="0">
                <a:latin typeface="Arial" panose="020B0604020202020204" pitchFamily="34" charset="0"/>
                <a:cs typeface="Arial" panose="020B0604020202020204" pitchFamily="34" charset="0"/>
              </a:rPr>
              <a:t>mosaici</a:t>
            </a:r>
            <a:r>
              <a:rPr lang="it-IT" altLang="it-IT" sz="5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VENEZIA</a:t>
            </a:r>
            <a:r>
              <a:rPr lang="it-IT" altLang="it-IT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altLang="it-IT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3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Basilica </a:t>
            </a:r>
            <a:r>
              <a:rPr lang="it-IT" altLang="it-IT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San Marco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946540" y="4077072"/>
            <a:ext cx="8298921" cy="2088232"/>
          </a:xfrm>
          <a:prstGeom prst="rect">
            <a:avLst/>
          </a:prstGeom>
          <a:solidFill>
            <a:srgbClr val="FBE5A7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b="1" dirty="0"/>
              <a:t>Presentazione didattica ad </a:t>
            </a:r>
            <a:r>
              <a:rPr lang="it-IT" b="1" dirty="0" smtClean="0"/>
              <a:t>esclusivo uso </a:t>
            </a:r>
            <a:r>
              <a:rPr lang="it-IT" b="1" dirty="0"/>
              <a:t>privato</a:t>
            </a:r>
            <a:br>
              <a:rPr lang="it-IT" b="1" dirty="0"/>
            </a:br>
            <a:r>
              <a:rPr lang="it-IT" altLang="it-IT" dirty="0" smtClean="0">
                <a:latin typeface="Arial" panose="020B0604020202020204" pitchFamily="34" charset="0"/>
              </a:rPr>
              <a:t>di </a:t>
            </a:r>
            <a:r>
              <a:rPr lang="it-IT" altLang="it-IT" b="1" dirty="0">
                <a:latin typeface="Arial" panose="020B0604020202020204" pitchFamily="34" charset="0"/>
              </a:rPr>
              <a:t>Claudio </a:t>
            </a:r>
            <a:r>
              <a:rPr lang="it-IT" altLang="it-IT" b="1" dirty="0" smtClean="0">
                <a:latin typeface="Arial" panose="020B0604020202020204" pitchFamily="34" charset="0"/>
              </a:rPr>
              <a:t>Gobbetti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000" b="1" dirty="0" smtClean="0">
                <a:latin typeface="Arial" panose="020B0604020202020204" pitchFamily="34" charset="0"/>
              </a:rPr>
              <a:t>Le foto sono tratte dalle guide turistiche e da internet</a:t>
            </a:r>
            <a:endParaRPr lang="it-IT" altLang="it-IT" sz="2000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794" name="Picture 2" descr="Guida media S Marco  (83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9" y="620713"/>
            <a:ext cx="4732337" cy="575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7795" name="Picture 3" descr="Guida media S Marco  (82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620713"/>
            <a:ext cx="4783138" cy="575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7796" name="Rectangle 4"/>
          <p:cNvSpPr>
            <a:spLocks noChangeArrowheads="1"/>
          </p:cNvSpPr>
          <p:nvPr/>
        </p:nvSpPr>
        <p:spPr bwMode="auto">
          <a:xfrm>
            <a:off x="4314825" y="152401"/>
            <a:ext cx="372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Cupola dell’Ascensione e sue volte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17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42" name="Picture 2" descr="Guida media S Marco  (85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188914"/>
            <a:ext cx="4976812" cy="647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43" name="Rectangle 3"/>
          <p:cNvSpPr>
            <a:spLocks noChangeArrowheads="1"/>
          </p:cNvSpPr>
          <p:nvPr/>
        </p:nvSpPr>
        <p:spPr bwMode="auto">
          <a:xfrm>
            <a:off x="7967663" y="765175"/>
            <a:ext cx="2449512" cy="116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Veduta diagonale dai matronei della cupola dell’Ascensione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890" name="Picture 2" descr="Guida media S Marco  (86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9" y="115889"/>
            <a:ext cx="4956175" cy="647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7751764" y="1052514"/>
            <a:ext cx="1944687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Transetto nord: storie della vergine e di Susanna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82" name="Picture 2" descr="Guida piccola S Marco Ve  (54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916113"/>
            <a:ext cx="4318000" cy="334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083" name="Rectangle 3"/>
          <p:cNvSpPr>
            <a:spLocks noChangeArrowheads="1"/>
          </p:cNvSpPr>
          <p:nvPr/>
        </p:nvSpPr>
        <p:spPr bwMode="auto">
          <a:xfrm>
            <a:off x="2495550" y="188913"/>
            <a:ext cx="6356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Parte sud della navata centrale: l’Orazione nell’orto degli ulivi</a:t>
            </a:r>
          </a:p>
        </p:txBody>
      </p:sp>
      <p:sp>
        <p:nvSpPr>
          <p:cNvPr id="430084" name="Rectangle 4"/>
          <p:cNvSpPr>
            <a:spLocks noChangeArrowheads="1"/>
          </p:cNvSpPr>
          <p:nvPr/>
        </p:nvSpPr>
        <p:spPr bwMode="auto">
          <a:xfrm>
            <a:off x="2495550" y="188913"/>
            <a:ext cx="6356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Parte sud della navata centrale: l’Orazione nell’orto degli ulivi</a:t>
            </a:r>
          </a:p>
        </p:txBody>
      </p:sp>
      <p:pic>
        <p:nvPicPr>
          <p:cNvPr id="430085" name="Picture 5" descr="Guida piccola S Marco Ve  (55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916113"/>
            <a:ext cx="4297362" cy="334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130" name="Picture 2" descr="DSCN25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188914"/>
            <a:ext cx="4862512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2131" name="Rectangle 3"/>
          <p:cNvSpPr>
            <a:spLocks noChangeArrowheads="1"/>
          </p:cNvSpPr>
          <p:nvPr/>
        </p:nvSpPr>
        <p:spPr bwMode="auto">
          <a:xfrm>
            <a:off x="1919289" y="657225"/>
            <a:ext cx="2016125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>
                <a:solidFill>
                  <a:schemeClr val="bg1"/>
                </a:solidFill>
              </a:rPr>
              <a:t>Parete sud della navata centrale</a:t>
            </a:r>
          </a:p>
          <a:p>
            <a:endParaRPr lang="it-IT" altLang="it-IT">
              <a:solidFill>
                <a:schemeClr val="bg1"/>
              </a:solidFill>
            </a:endParaRPr>
          </a:p>
          <a:p>
            <a:r>
              <a:rPr lang="it-IT" altLang="it-IT">
                <a:solidFill>
                  <a:schemeClr val="bg1"/>
                </a:solidFill>
              </a:rPr>
              <a:t>Particolare dell’orazione nell’orto degli ulivi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2" descr="w 00+ INTER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190500"/>
            <a:ext cx="5362575" cy="647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9556" name="Line 4"/>
          <p:cNvSpPr>
            <a:spLocks noChangeShapeType="1"/>
          </p:cNvSpPr>
          <p:nvPr/>
        </p:nvSpPr>
        <p:spPr bwMode="auto">
          <a:xfrm>
            <a:off x="5159375" y="620713"/>
            <a:ext cx="8636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79557" name="Rectangle 5"/>
          <p:cNvSpPr>
            <a:spLocks noChangeArrowheads="1"/>
          </p:cNvSpPr>
          <p:nvPr/>
        </p:nvSpPr>
        <p:spPr bwMode="auto">
          <a:xfrm>
            <a:off x="4511676" y="4005263"/>
            <a:ext cx="936625" cy="360362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795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795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79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79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9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9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79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068" name="Picture 4" descr="Www volte Ascensione Penetecos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5" y="44450"/>
            <a:ext cx="8997950" cy="674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4070" name="Rectangle 6"/>
          <p:cNvSpPr>
            <a:spLocks noChangeArrowheads="1"/>
          </p:cNvSpPr>
          <p:nvPr/>
        </p:nvSpPr>
        <p:spPr bwMode="auto">
          <a:xfrm rot="20300546">
            <a:off x="4800601" y="188913"/>
            <a:ext cx="2303463" cy="6483350"/>
          </a:xfrm>
          <a:prstGeom prst="rect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4071" name="Rectangle 7"/>
          <p:cNvSpPr>
            <a:spLocks noChangeArrowheads="1"/>
          </p:cNvSpPr>
          <p:nvPr/>
        </p:nvSpPr>
        <p:spPr bwMode="auto">
          <a:xfrm>
            <a:off x="6743701" y="908050"/>
            <a:ext cx="2773363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 sz="2400" b="1"/>
              <a:t>Volta Cristologica</a:t>
            </a:r>
          </a:p>
        </p:txBody>
      </p:sp>
      <p:sp>
        <p:nvSpPr>
          <p:cNvPr id="344073" name="Rectangle 9"/>
          <p:cNvSpPr>
            <a:spLocks noChangeArrowheads="1"/>
          </p:cNvSpPr>
          <p:nvPr/>
        </p:nvSpPr>
        <p:spPr bwMode="auto">
          <a:xfrm>
            <a:off x="8904289" y="4221164"/>
            <a:ext cx="1595309" cy="5878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 sz="1400" b="1"/>
              <a:t>Cupola </a:t>
            </a:r>
          </a:p>
          <a:p>
            <a:pPr>
              <a:spcBef>
                <a:spcPct val="30000"/>
              </a:spcBef>
            </a:pPr>
            <a:r>
              <a:rPr lang="it-IT" altLang="it-IT" sz="1400" b="1"/>
              <a:t>della Pentecoste</a:t>
            </a:r>
          </a:p>
        </p:txBody>
      </p:sp>
      <p:sp>
        <p:nvSpPr>
          <p:cNvPr id="344074" name="Rectangle 10"/>
          <p:cNvSpPr>
            <a:spLocks noChangeArrowheads="1"/>
          </p:cNvSpPr>
          <p:nvPr/>
        </p:nvSpPr>
        <p:spPr bwMode="auto">
          <a:xfrm>
            <a:off x="2351088" y="1844676"/>
            <a:ext cx="1545616" cy="5878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 sz="1400" b="1"/>
              <a:t>Cupola </a:t>
            </a:r>
          </a:p>
          <a:p>
            <a:pPr>
              <a:spcBef>
                <a:spcPct val="30000"/>
              </a:spcBef>
            </a:pPr>
            <a:r>
              <a:rPr lang="it-IT" altLang="it-IT" sz="1400" b="1"/>
              <a:t>dell’Ascensione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44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40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4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4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" dur="2000"/>
                                        <p:tgtEl>
                                          <p:spTgt spid="3440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4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440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44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44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4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40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4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4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4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4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4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4071" grpId="0" animBg="1"/>
      <p:bldP spid="344071" grpId="1" animBg="1"/>
      <p:bldP spid="344073" grpId="0" animBg="1"/>
      <p:bldP spid="34407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004" name="Picture 4" descr="Www volte Ascensione Penetecos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981075"/>
            <a:ext cx="7683500" cy="575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4005" name="Rectangle 5"/>
          <p:cNvSpPr>
            <a:spLocks noChangeArrowheads="1"/>
          </p:cNvSpPr>
          <p:nvPr/>
        </p:nvSpPr>
        <p:spPr bwMode="auto">
          <a:xfrm rot="20454934">
            <a:off x="6167438" y="4221163"/>
            <a:ext cx="2303462" cy="1871662"/>
          </a:xfrm>
          <a:prstGeom prst="rect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84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62" name="Picture 2" descr="Guida piccola S Marco Ve  (6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908050"/>
            <a:ext cx="8997950" cy="555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63" name="Rectangle 3"/>
          <p:cNvSpPr>
            <a:spLocks noChangeArrowheads="1"/>
          </p:cNvSpPr>
          <p:nvPr/>
        </p:nvSpPr>
        <p:spPr bwMode="auto">
          <a:xfrm>
            <a:off x="2495551" y="188913"/>
            <a:ext cx="64801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Volta cristologica: L’Anastasis o Discesa al Limbo raffigura Gesù vittorioso sulla morte e sul demonio, sec. XII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028" name="Picture 4" descr="Www volte Ascensione Penetecos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981075"/>
            <a:ext cx="7683500" cy="575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5029" name="Rectangle 5"/>
          <p:cNvSpPr>
            <a:spLocks noChangeArrowheads="1"/>
          </p:cNvSpPr>
          <p:nvPr/>
        </p:nvSpPr>
        <p:spPr bwMode="auto">
          <a:xfrm rot="19929356">
            <a:off x="7464426" y="5373689"/>
            <a:ext cx="792163" cy="936625"/>
          </a:xfrm>
          <a:prstGeom prst="rect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85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83000">
              <a:schemeClr val="accent5">
                <a:lumMod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647729" y="2636838"/>
            <a:ext cx="4752528" cy="180027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it-IT" alt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INTERNO </a:t>
            </a:r>
            <a:br>
              <a:rPr lang="it-IT" altLang="it-IT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della Basilica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114" name="Picture 2" descr="Guida piccola S Marco Ve  (57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260351"/>
            <a:ext cx="3846512" cy="647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6115" name="Rectangle 3"/>
          <p:cNvSpPr>
            <a:spLocks noChangeArrowheads="1"/>
          </p:cNvSpPr>
          <p:nvPr/>
        </p:nvSpPr>
        <p:spPr bwMode="auto">
          <a:xfrm>
            <a:off x="2495551" y="188914"/>
            <a:ext cx="1800225" cy="217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Volta cristologica:</a:t>
            </a:r>
          </a:p>
          <a:p>
            <a:pPr>
              <a:spcBef>
                <a:spcPct val="30000"/>
              </a:spcBef>
            </a:pPr>
            <a:endParaRPr lang="it-IT" altLang="it-IT">
              <a:solidFill>
                <a:schemeClr val="bg1"/>
              </a:solidFill>
            </a:endParaRPr>
          </a:p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Pilato condanna a morte Gesù, sec. XII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2" name="Picture 2" descr="w 00+ INTER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190500"/>
            <a:ext cx="5362575" cy="647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1603" name="Oval 3"/>
          <p:cNvSpPr>
            <a:spLocks noChangeArrowheads="1"/>
          </p:cNvSpPr>
          <p:nvPr/>
        </p:nvSpPr>
        <p:spPr bwMode="auto">
          <a:xfrm>
            <a:off x="4583113" y="2060576"/>
            <a:ext cx="863600" cy="792163"/>
          </a:xfrm>
          <a:prstGeom prst="ellipse">
            <a:avLst/>
          </a:prstGeom>
          <a:solidFill>
            <a:srgbClr val="FF3300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81605" name="Rectangle 5"/>
          <p:cNvSpPr>
            <a:spLocks noChangeArrowheads="1"/>
          </p:cNvSpPr>
          <p:nvPr/>
        </p:nvSpPr>
        <p:spPr bwMode="auto">
          <a:xfrm>
            <a:off x="6024563" y="188914"/>
            <a:ext cx="2406650" cy="1438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endParaRPr lang="it-IT" altLang="it-IT"/>
          </a:p>
          <a:p>
            <a:pPr>
              <a:spcBef>
                <a:spcPct val="30000"/>
              </a:spcBef>
            </a:pPr>
            <a:r>
              <a:rPr lang="it-IT" altLang="it-IT"/>
              <a:t>Cupola dell’Emanuele</a:t>
            </a:r>
          </a:p>
          <a:p>
            <a:pPr>
              <a:spcBef>
                <a:spcPct val="30000"/>
              </a:spcBef>
            </a:pPr>
            <a:endParaRPr lang="it-IT" altLang="it-IT"/>
          </a:p>
          <a:p>
            <a:pPr>
              <a:spcBef>
                <a:spcPct val="30000"/>
              </a:spcBef>
            </a:pPr>
            <a:endParaRPr lang="it-IT" alt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81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83000">
              <a:schemeClr val="accent5">
                <a:lumMod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4" name="Picture 4" descr="-w Cupola dell'Emanuel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676" y="201614"/>
            <a:ext cx="6664325" cy="665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1845" name="Rectangle 5"/>
          <p:cNvSpPr>
            <a:spLocks noChangeArrowheads="1"/>
          </p:cNvSpPr>
          <p:nvPr/>
        </p:nvSpPr>
        <p:spPr bwMode="auto">
          <a:xfrm>
            <a:off x="2135188" y="404814"/>
            <a:ext cx="27368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 sz="2400" b="1"/>
              <a:t>Cupola dell’Emanuele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jumgn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4" y="188914"/>
            <a:ext cx="8637587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83000">
              <a:schemeClr val="accent5">
                <a:lumMod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9" name="Picture 5" descr="-w xCupola di San Giovanni Evangelista con storie del santo X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4678" y1="45503" x2="19850" y2="53333"/>
                        <a14:foregroundMark x1="11159" y1="17566" x2="3112" y2="35556"/>
                        <a14:foregroundMark x1="8584" y1="19577" x2="1502" y2="44127"/>
                        <a14:foregroundMark x1="2361" y1="45820" x2="5150" y2="67090"/>
                        <a14:foregroundMark x1="5043" y1="68148" x2="9871" y2="76402"/>
                        <a14:foregroundMark x1="1824" y1="46349" x2="3433" y2="60317"/>
                        <a14:foregroundMark x1="1288" y1="45397" x2="1717" y2="48466"/>
                        <a14:foregroundMark x1="1395" y1="45714" x2="1395" y2="45714"/>
                        <a14:backgroundMark x1="644" y1="37778" x2="107" y2="44444"/>
                        <a14:backgroundMark x1="966" y1="59471" x2="107" y2="52169"/>
                        <a14:backgroundMark x1="966" y1="45185" x2="322" y2="52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3" y="115888"/>
            <a:ext cx="63881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2870" name="Rectangle 6"/>
          <p:cNvSpPr>
            <a:spLocks noChangeArrowheads="1"/>
          </p:cNvSpPr>
          <p:nvPr/>
        </p:nvSpPr>
        <p:spPr bwMode="auto">
          <a:xfrm>
            <a:off x="1992314" y="333375"/>
            <a:ext cx="2160587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  <a:spcBef>
                <a:spcPct val="30000"/>
              </a:spcBef>
            </a:pPr>
            <a:r>
              <a:rPr lang="it-IT" altLang="it-IT" sz="2400" b="1"/>
              <a:t>Cupola di San Giovanni Evangelista con le storie del Santo.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83000">
              <a:schemeClr val="accent5">
                <a:lumMod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2" name="Picture 4" descr="-w Cupola di S Leonardo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46291" y1="99247" x2="56578" y2="987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589" y="189000"/>
            <a:ext cx="7042267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3893" name="Rectangle 5"/>
          <p:cNvSpPr>
            <a:spLocks noChangeArrowheads="1"/>
          </p:cNvSpPr>
          <p:nvPr/>
        </p:nvSpPr>
        <p:spPr bwMode="auto">
          <a:xfrm>
            <a:off x="551385" y="188914"/>
            <a:ext cx="3168130" cy="2911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 sz="2400" b="1" dirty="0"/>
              <a:t>Cupola </a:t>
            </a:r>
            <a:endParaRPr lang="it-IT" altLang="it-IT" sz="2400" b="1" dirty="0" smtClean="0"/>
          </a:p>
          <a:p>
            <a:pPr>
              <a:spcBef>
                <a:spcPct val="30000"/>
              </a:spcBef>
            </a:pPr>
            <a:r>
              <a:rPr lang="it-IT" altLang="it-IT" sz="2400" b="1" dirty="0" smtClean="0"/>
              <a:t>di </a:t>
            </a:r>
            <a:r>
              <a:rPr lang="it-IT" altLang="it-IT" sz="2400" b="1" dirty="0"/>
              <a:t>San Leonardo con i santi:</a:t>
            </a:r>
          </a:p>
          <a:p>
            <a:pPr>
              <a:spcBef>
                <a:spcPct val="30000"/>
              </a:spcBef>
            </a:pPr>
            <a:r>
              <a:rPr lang="it-IT" altLang="it-IT" sz="2000" dirty="0"/>
              <a:t>Leonardo (est)</a:t>
            </a:r>
          </a:p>
          <a:p>
            <a:pPr>
              <a:spcBef>
                <a:spcPct val="30000"/>
              </a:spcBef>
            </a:pPr>
            <a:r>
              <a:rPr lang="it-IT" altLang="it-IT" sz="2000" dirty="0"/>
              <a:t>Nicola (sud)</a:t>
            </a:r>
          </a:p>
          <a:p>
            <a:pPr>
              <a:spcBef>
                <a:spcPct val="30000"/>
              </a:spcBef>
            </a:pPr>
            <a:r>
              <a:rPr lang="it-IT" altLang="it-IT" sz="2000" dirty="0"/>
              <a:t>Clemente (ovest)</a:t>
            </a:r>
          </a:p>
          <a:p>
            <a:pPr>
              <a:spcBef>
                <a:spcPct val="30000"/>
              </a:spcBef>
            </a:pPr>
            <a:r>
              <a:rPr lang="it-IT" altLang="it-IT" sz="2000" dirty="0"/>
              <a:t>Biagio (nord)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83000">
              <a:schemeClr val="accent5">
                <a:lumMod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jmkghf 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333375"/>
            <a:ext cx="8278813" cy="620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Oval 5"/>
          <p:cNvSpPr>
            <a:spLocks noChangeArrowheads="1"/>
          </p:cNvSpPr>
          <p:nvPr/>
        </p:nvSpPr>
        <p:spPr bwMode="auto">
          <a:xfrm>
            <a:off x="8040688" y="260351"/>
            <a:ext cx="2449512" cy="2447925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369" name="Oval 9"/>
          <p:cNvSpPr>
            <a:spLocks noChangeArrowheads="1"/>
          </p:cNvSpPr>
          <p:nvPr/>
        </p:nvSpPr>
        <p:spPr bwMode="auto">
          <a:xfrm rot="20020657">
            <a:off x="2566988" y="620713"/>
            <a:ext cx="2665412" cy="2087562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1774825" y="260351"/>
            <a:ext cx="25590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/>
              <a:t>Cupola dell’Ascensione</a:t>
            </a:r>
          </a:p>
        </p:txBody>
      </p:sp>
      <p:sp>
        <p:nvSpPr>
          <p:cNvPr id="15371" name="Rectangle 11"/>
          <p:cNvSpPr>
            <a:spLocks noChangeArrowheads="1"/>
          </p:cNvSpPr>
          <p:nvPr/>
        </p:nvSpPr>
        <p:spPr bwMode="auto">
          <a:xfrm>
            <a:off x="7824788" y="2924176"/>
            <a:ext cx="26479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/>
              <a:t>Cupola di San Leonardo</a:t>
            </a:r>
          </a:p>
        </p:txBody>
      </p:sp>
      <p:sp>
        <p:nvSpPr>
          <p:cNvPr id="15372" name="Oval 12"/>
          <p:cNvSpPr>
            <a:spLocks noChangeArrowheads="1"/>
          </p:cNvSpPr>
          <p:nvPr/>
        </p:nvSpPr>
        <p:spPr bwMode="auto">
          <a:xfrm rot="20020657">
            <a:off x="2566988" y="3429001"/>
            <a:ext cx="2665412" cy="2087563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373" name="Rectangle 13"/>
          <p:cNvSpPr>
            <a:spLocks noChangeArrowheads="1"/>
          </p:cNvSpPr>
          <p:nvPr/>
        </p:nvSpPr>
        <p:spPr bwMode="auto">
          <a:xfrm>
            <a:off x="2495550" y="5805488"/>
            <a:ext cx="2571750" cy="723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/>
              <a:t>Cupola dell’Emanuele</a:t>
            </a:r>
          </a:p>
          <a:p>
            <a:pPr>
              <a:spcBef>
                <a:spcPct val="30000"/>
              </a:spcBef>
            </a:pPr>
            <a:r>
              <a:rPr lang="it-IT" altLang="it-IT"/>
              <a:t>sopra l’altare  Maggiore</a:t>
            </a:r>
          </a:p>
        </p:txBody>
      </p:sp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7824788" y="2924176"/>
            <a:ext cx="26479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/>
              <a:t>Cupola di San Leonardo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0" grpId="0" animBg="1"/>
      <p:bldP spid="1537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78" name="Picture 2" descr="w 00+ INTER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190500"/>
            <a:ext cx="5362575" cy="647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0581" name="Line 5"/>
          <p:cNvSpPr>
            <a:spLocks noChangeShapeType="1"/>
          </p:cNvSpPr>
          <p:nvPr/>
        </p:nvSpPr>
        <p:spPr bwMode="auto">
          <a:xfrm>
            <a:off x="5159375" y="1268413"/>
            <a:ext cx="863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80582" name="Rectangle 6"/>
          <p:cNvSpPr>
            <a:spLocks noChangeArrowheads="1"/>
          </p:cNvSpPr>
          <p:nvPr/>
        </p:nvSpPr>
        <p:spPr bwMode="auto">
          <a:xfrm>
            <a:off x="4511676" y="2636839"/>
            <a:ext cx="936625" cy="4333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80583" name="Rectangle 7"/>
          <p:cNvSpPr>
            <a:spLocks noChangeArrowheads="1"/>
          </p:cNvSpPr>
          <p:nvPr/>
        </p:nvSpPr>
        <p:spPr bwMode="auto">
          <a:xfrm>
            <a:off x="4872038" y="2349501"/>
            <a:ext cx="215900" cy="144463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80584" name="Line 8"/>
          <p:cNvSpPr>
            <a:spLocks noChangeShapeType="1"/>
          </p:cNvSpPr>
          <p:nvPr/>
        </p:nvSpPr>
        <p:spPr bwMode="auto">
          <a:xfrm>
            <a:off x="5159375" y="1412875"/>
            <a:ext cx="863600" cy="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80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805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80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80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0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0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80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80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2805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2805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280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80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0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0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1" name="Rectangle 3"/>
          <p:cNvSpPr>
            <a:spLocks noChangeArrowheads="1"/>
          </p:cNvSpPr>
          <p:nvPr/>
        </p:nvSpPr>
        <p:spPr bwMode="auto">
          <a:xfrm>
            <a:off x="1992313" y="765175"/>
            <a:ext cx="2292350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35000"/>
              </a:lnSpc>
              <a:spcBef>
                <a:spcPct val="30000"/>
              </a:spcBef>
            </a:pPr>
            <a:endParaRPr lang="it-IT" altLang="it-IT">
              <a:solidFill>
                <a:schemeClr val="bg1"/>
              </a:solidFill>
            </a:endParaRPr>
          </a:p>
          <a:p>
            <a:pPr>
              <a:lnSpc>
                <a:spcPct val="135000"/>
              </a:lnSpc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PRESBITERIO</a:t>
            </a:r>
          </a:p>
          <a:p>
            <a:pPr>
              <a:lnSpc>
                <a:spcPct val="135000"/>
              </a:lnSpc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L’altare maggiore contiene l’urna con le reliquie del corpo di s. Marco ricoperto da un prezioso ciborio in marmo verde.</a:t>
            </a:r>
          </a:p>
        </p:txBody>
      </p:sp>
      <p:pic>
        <p:nvPicPr>
          <p:cNvPr id="334852" name="Picture 4" descr="r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42864"/>
            <a:ext cx="5499100" cy="681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1" name="Rectangle 3"/>
          <p:cNvSpPr>
            <a:spLocks noChangeArrowheads="1"/>
          </p:cNvSpPr>
          <p:nvPr/>
        </p:nvSpPr>
        <p:spPr bwMode="auto">
          <a:xfrm>
            <a:off x="2063751" y="549276"/>
            <a:ext cx="20161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Presbiterio con ciborio sostenuto dalle colonne scolpite.</a:t>
            </a:r>
          </a:p>
        </p:txBody>
      </p:sp>
      <p:pic>
        <p:nvPicPr>
          <p:cNvPr id="314372" name="Picture 4" descr="qwqwgin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274638"/>
            <a:ext cx="5175250" cy="658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4373" name="Rectangle 5"/>
          <p:cNvSpPr>
            <a:spLocks noChangeArrowheads="1"/>
          </p:cNvSpPr>
          <p:nvPr/>
        </p:nvSpPr>
        <p:spPr bwMode="auto">
          <a:xfrm>
            <a:off x="2135188" y="4076701"/>
            <a:ext cx="158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La Pala d’Oro</a:t>
            </a:r>
          </a:p>
        </p:txBody>
      </p:sp>
      <p:sp>
        <p:nvSpPr>
          <p:cNvPr id="314374" name="Rectangle 6"/>
          <p:cNvSpPr>
            <a:spLocks noChangeArrowheads="1"/>
          </p:cNvSpPr>
          <p:nvPr/>
        </p:nvSpPr>
        <p:spPr bwMode="auto">
          <a:xfrm>
            <a:off x="6240463" y="4652963"/>
            <a:ext cx="1079500" cy="647700"/>
          </a:xfrm>
          <a:prstGeom prst="rect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43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4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4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314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37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w 00+ INTER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190500"/>
            <a:ext cx="5362575" cy="647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Oval 5"/>
          <p:cNvSpPr>
            <a:spLocks noChangeArrowheads="1"/>
          </p:cNvSpPr>
          <p:nvPr/>
        </p:nvSpPr>
        <p:spPr bwMode="auto">
          <a:xfrm>
            <a:off x="4511675" y="4365626"/>
            <a:ext cx="863600" cy="792163"/>
          </a:xfrm>
          <a:prstGeom prst="ellipse">
            <a:avLst/>
          </a:prstGeom>
          <a:solidFill>
            <a:srgbClr val="FF3300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>
            <a:off x="5159375" y="476250"/>
            <a:ext cx="8636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3" name="Rectangle 3"/>
          <p:cNvSpPr>
            <a:spLocks noChangeArrowheads="1"/>
          </p:cNvSpPr>
          <p:nvPr/>
        </p:nvSpPr>
        <p:spPr bwMode="auto">
          <a:xfrm>
            <a:off x="1774825" y="3141663"/>
            <a:ext cx="309245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Navata principale</a:t>
            </a:r>
          </a:p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Presbiterio con la Pala d’Oro</a:t>
            </a:r>
          </a:p>
        </p:txBody>
      </p:sp>
      <p:pic>
        <p:nvPicPr>
          <p:cNvPr id="332805" name="Picture 5" descr="qwer n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9" y="188913"/>
            <a:ext cx="4878387" cy="650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2806" name="Rectangle 6"/>
          <p:cNvSpPr>
            <a:spLocks noChangeArrowheads="1"/>
          </p:cNvSpPr>
          <p:nvPr/>
        </p:nvSpPr>
        <p:spPr bwMode="auto">
          <a:xfrm>
            <a:off x="6600826" y="5445126"/>
            <a:ext cx="1655763" cy="1223963"/>
          </a:xfrm>
          <a:prstGeom prst="rect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32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21" name="Rectangle 5"/>
          <p:cNvSpPr>
            <a:spLocks noChangeArrowheads="1"/>
          </p:cNvSpPr>
          <p:nvPr/>
        </p:nvSpPr>
        <p:spPr bwMode="auto">
          <a:xfrm>
            <a:off x="4440239" y="404814"/>
            <a:ext cx="39655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 sz="4000">
                <a:solidFill>
                  <a:srgbClr val="FBF7A3"/>
                </a:solidFill>
              </a:rPr>
              <a:t>La PALA D’ORO</a:t>
            </a:r>
          </a:p>
        </p:txBody>
      </p:sp>
      <p:pic>
        <p:nvPicPr>
          <p:cNvPr id="316424" name="Picture 8" descr="PL 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26" y="1773239"/>
            <a:ext cx="2779713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425" name="Picture 9" descr="PL 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1773239"/>
            <a:ext cx="334010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426" name="Picture 10" descr="PL O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6" y="1773239"/>
            <a:ext cx="314007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83000">
              <a:schemeClr val="accent5">
                <a:lumMod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6" name="Picture 2" descr="Guida media S Marco  (55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4" y="189000"/>
            <a:ext cx="5262837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83000">
              <a:schemeClr val="accent5">
                <a:lumMod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90" name="Picture 2" descr="Guida media S Marco  (56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440" y="189000"/>
            <a:ext cx="6331120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83000">
              <a:schemeClr val="accent5">
                <a:lumMod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14" name="Picture 2" descr="Guida media S Marco  (57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044" y="189000"/>
            <a:ext cx="5951913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538" name="Picture 2" descr="Guida media S Marco  (59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0"/>
            <a:ext cx="3641725" cy="684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39" name="Rectangle 3"/>
          <p:cNvSpPr>
            <a:spLocks noChangeArrowheads="1"/>
          </p:cNvSpPr>
          <p:nvPr/>
        </p:nvSpPr>
        <p:spPr bwMode="auto">
          <a:xfrm>
            <a:off x="6457950" y="685801"/>
            <a:ext cx="3525838" cy="380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it-IT" altLang="it-IT">
                <a:solidFill>
                  <a:schemeClr val="bg1"/>
                </a:solidFill>
              </a:rPr>
              <a:t>Pala d’Oro</a:t>
            </a:r>
          </a:p>
          <a:p>
            <a:pPr>
              <a:lnSpc>
                <a:spcPct val="150000"/>
              </a:lnSpc>
            </a:pPr>
            <a:r>
              <a:rPr lang="it-IT" altLang="it-IT">
                <a:solidFill>
                  <a:schemeClr val="bg1"/>
                </a:solidFill>
              </a:rPr>
              <a:t>Entrata in Gerusalemme</a:t>
            </a:r>
          </a:p>
          <a:p>
            <a:pPr>
              <a:lnSpc>
                <a:spcPct val="150000"/>
              </a:lnSpc>
            </a:pPr>
            <a:endParaRPr lang="it-IT" altLang="it-IT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it-IT" altLang="it-IT">
                <a:solidFill>
                  <a:schemeClr val="bg1"/>
                </a:solidFill>
              </a:rPr>
              <a:t>Cristo cavalca un asino seguito da Pietro e Giovanni,</a:t>
            </a:r>
          </a:p>
          <a:p>
            <a:pPr>
              <a:lnSpc>
                <a:spcPct val="150000"/>
              </a:lnSpc>
            </a:pPr>
            <a:r>
              <a:rPr lang="it-IT" altLang="it-IT">
                <a:solidFill>
                  <a:schemeClr val="bg1"/>
                </a:solidFill>
              </a:rPr>
              <a:t>da un albero un bambino getta foglie, altri due bambini stendono i vestiti e gettano foglie per terra.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586" name="Picture 2" descr="Guida media S Marco  (60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23814"/>
            <a:ext cx="3681412" cy="683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3587" name="Rectangle 3"/>
          <p:cNvSpPr>
            <a:spLocks noChangeArrowheads="1"/>
          </p:cNvSpPr>
          <p:nvPr/>
        </p:nvSpPr>
        <p:spPr bwMode="auto">
          <a:xfrm>
            <a:off x="6457950" y="685801"/>
            <a:ext cx="3525838" cy="42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it-IT" altLang="it-IT">
                <a:solidFill>
                  <a:schemeClr val="bg1"/>
                </a:solidFill>
              </a:rPr>
              <a:t>Pala d’Oro</a:t>
            </a:r>
          </a:p>
          <a:p>
            <a:pPr>
              <a:lnSpc>
                <a:spcPct val="150000"/>
              </a:lnSpc>
            </a:pPr>
            <a:r>
              <a:rPr lang="it-IT" altLang="it-IT">
                <a:solidFill>
                  <a:schemeClr val="bg1"/>
                </a:solidFill>
              </a:rPr>
              <a:t>Discesa al limbo</a:t>
            </a:r>
          </a:p>
          <a:p>
            <a:pPr>
              <a:lnSpc>
                <a:spcPct val="150000"/>
              </a:lnSpc>
            </a:pPr>
            <a:endParaRPr lang="it-IT" altLang="it-IT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it-IT" altLang="it-IT">
                <a:solidFill>
                  <a:schemeClr val="bg1"/>
                </a:solidFill>
              </a:rPr>
              <a:t>Il Cristo con la croce sale dalle porte infrante dell’inferno, con una mano solleva Adamo al quale sta vicino Eva, </a:t>
            </a:r>
          </a:p>
          <a:p>
            <a:pPr>
              <a:lnSpc>
                <a:spcPct val="150000"/>
              </a:lnSpc>
            </a:pPr>
            <a:r>
              <a:rPr lang="it-IT" altLang="it-IT">
                <a:solidFill>
                  <a:schemeClr val="bg1"/>
                </a:solidFill>
              </a:rPr>
              <a:t>mentre al lato opposto guardano Davide, Salomone e san Giovanni Battista.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10" name="Picture 2" descr="Guida media S Marco  (62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23814"/>
            <a:ext cx="3721100" cy="683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4611" name="Rectangle 3"/>
          <p:cNvSpPr>
            <a:spLocks noChangeArrowheads="1"/>
          </p:cNvSpPr>
          <p:nvPr/>
        </p:nvSpPr>
        <p:spPr bwMode="auto">
          <a:xfrm>
            <a:off x="6457950" y="685801"/>
            <a:ext cx="3525838" cy="42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it-IT" altLang="it-IT">
                <a:solidFill>
                  <a:schemeClr val="bg1"/>
                </a:solidFill>
              </a:rPr>
              <a:t>Pala d’Oro</a:t>
            </a:r>
          </a:p>
          <a:p>
            <a:pPr>
              <a:lnSpc>
                <a:spcPct val="150000"/>
              </a:lnSpc>
            </a:pPr>
            <a:r>
              <a:rPr lang="it-IT" altLang="it-IT">
                <a:solidFill>
                  <a:schemeClr val="bg1"/>
                </a:solidFill>
              </a:rPr>
              <a:t>Crocifissione</a:t>
            </a:r>
          </a:p>
          <a:p>
            <a:pPr>
              <a:lnSpc>
                <a:spcPct val="150000"/>
              </a:lnSpc>
            </a:pPr>
            <a:endParaRPr lang="it-IT" altLang="it-IT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it-IT" altLang="it-IT">
                <a:solidFill>
                  <a:schemeClr val="bg1"/>
                </a:solidFill>
              </a:rPr>
              <a:t>Cristo è inchiodato sulla croce,</a:t>
            </a:r>
          </a:p>
          <a:p>
            <a:pPr>
              <a:lnSpc>
                <a:spcPct val="150000"/>
              </a:lnSpc>
            </a:pPr>
            <a:r>
              <a:rPr lang="it-IT" altLang="it-IT">
                <a:solidFill>
                  <a:schemeClr val="bg1"/>
                </a:solidFill>
              </a:rPr>
              <a:t>a sinistra Maria e le pie donne,</a:t>
            </a:r>
          </a:p>
          <a:p>
            <a:pPr>
              <a:lnSpc>
                <a:spcPct val="150000"/>
              </a:lnSpc>
            </a:pPr>
            <a:r>
              <a:rPr lang="it-IT" altLang="it-IT">
                <a:solidFill>
                  <a:schemeClr val="bg1"/>
                </a:solidFill>
              </a:rPr>
              <a:t>a destra san Giovanni e Longino</a:t>
            </a:r>
          </a:p>
          <a:p>
            <a:pPr>
              <a:lnSpc>
                <a:spcPct val="150000"/>
              </a:lnSpc>
            </a:pPr>
            <a:r>
              <a:rPr lang="it-IT" altLang="it-IT">
                <a:solidFill>
                  <a:schemeClr val="bg1"/>
                </a:solidFill>
              </a:rPr>
              <a:t>centurione romano,</a:t>
            </a:r>
          </a:p>
          <a:p>
            <a:pPr>
              <a:lnSpc>
                <a:spcPct val="150000"/>
              </a:lnSpc>
            </a:pPr>
            <a:r>
              <a:rPr lang="it-IT" altLang="it-IT">
                <a:solidFill>
                  <a:schemeClr val="bg1"/>
                </a:solidFill>
              </a:rPr>
              <a:t>sullo sfondo le finestre che simboleggiano la città di Gerusalemme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634" name="Picture 2" descr="Guida media S Marco  (63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20638"/>
            <a:ext cx="3562350" cy="683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5635" name="Rectangle 3"/>
          <p:cNvSpPr>
            <a:spLocks noChangeArrowheads="1"/>
          </p:cNvSpPr>
          <p:nvPr/>
        </p:nvSpPr>
        <p:spPr bwMode="auto">
          <a:xfrm>
            <a:off x="6457950" y="685801"/>
            <a:ext cx="3525838" cy="463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it-IT" altLang="it-IT">
                <a:solidFill>
                  <a:schemeClr val="bg1"/>
                </a:solidFill>
              </a:rPr>
              <a:t>Pala d’Oro</a:t>
            </a:r>
          </a:p>
          <a:p>
            <a:pPr>
              <a:lnSpc>
                <a:spcPct val="150000"/>
              </a:lnSpc>
            </a:pPr>
            <a:r>
              <a:rPr lang="it-IT" altLang="it-IT">
                <a:solidFill>
                  <a:schemeClr val="bg1"/>
                </a:solidFill>
              </a:rPr>
              <a:t>Ascensione</a:t>
            </a:r>
          </a:p>
          <a:p>
            <a:pPr>
              <a:lnSpc>
                <a:spcPct val="150000"/>
              </a:lnSpc>
            </a:pPr>
            <a:endParaRPr lang="it-IT" altLang="it-IT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it-IT" altLang="it-IT">
                <a:solidFill>
                  <a:schemeClr val="bg1"/>
                </a:solidFill>
              </a:rPr>
              <a:t>Cristo sale al cielo trasportato da due angeli all’interno di una mandorla; </a:t>
            </a:r>
          </a:p>
          <a:p>
            <a:pPr>
              <a:lnSpc>
                <a:spcPct val="150000"/>
              </a:lnSpc>
            </a:pPr>
            <a:r>
              <a:rPr lang="it-IT" altLang="it-IT">
                <a:solidFill>
                  <a:schemeClr val="bg1"/>
                </a:solidFill>
              </a:rPr>
              <a:t>sotto al centro c’è la scritta ascensione;</a:t>
            </a:r>
          </a:p>
          <a:p>
            <a:pPr>
              <a:lnSpc>
                <a:spcPct val="150000"/>
              </a:lnSpc>
            </a:pPr>
            <a:r>
              <a:rPr lang="it-IT" altLang="it-IT">
                <a:solidFill>
                  <a:schemeClr val="bg1"/>
                </a:solidFill>
              </a:rPr>
              <a:t>in basso la Vergine e due gruppi di apostoli condotti da Pietro a destra e da Paolo a sinistra.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58" name="Picture 2" descr="Guida media S Marco  (65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7464"/>
            <a:ext cx="3649662" cy="684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6659" name="Rectangle 3"/>
          <p:cNvSpPr>
            <a:spLocks noChangeArrowheads="1"/>
          </p:cNvSpPr>
          <p:nvPr/>
        </p:nvSpPr>
        <p:spPr bwMode="auto">
          <a:xfrm>
            <a:off x="6457950" y="685801"/>
            <a:ext cx="3525838" cy="463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it-IT" altLang="it-IT">
                <a:solidFill>
                  <a:schemeClr val="bg1"/>
                </a:solidFill>
              </a:rPr>
              <a:t>Pala d’Oro</a:t>
            </a:r>
          </a:p>
          <a:p>
            <a:pPr>
              <a:lnSpc>
                <a:spcPct val="150000"/>
              </a:lnSpc>
            </a:pPr>
            <a:r>
              <a:rPr lang="it-IT" altLang="it-IT">
                <a:solidFill>
                  <a:schemeClr val="bg1"/>
                </a:solidFill>
              </a:rPr>
              <a:t>Pentecoste</a:t>
            </a:r>
          </a:p>
          <a:p>
            <a:pPr>
              <a:lnSpc>
                <a:spcPct val="150000"/>
              </a:lnSpc>
            </a:pPr>
            <a:endParaRPr lang="it-IT" altLang="it-IT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it-IT" altLang="it-IT">
                <a:solidFill>
                  <a:schemeClr val="bg1"/>
                </a:solidFill>
              </a:rPr>
              <a:t>I dodici apostoli seduti e disposti a formare una figura ovale. In mezzo vi sono due re uno nero e uno bianco.</a:t>
            </a:r>
          </a:p>
          <a:p>
            <a:pPr>
              <a:lnSpc>
                <a:spcPct val="150000"/>
              </a:lnSpc>
            </a:pPr>
            <a:r>
              <a:rPr lang="it-IT" altLang="it-IT">
                <a:solidFill>
                  <a:schemeClr val="bg1"/>
                </a:solidFill>
              </a:rPr>
              <a:t>Pietro e Paolo stanno seduti in prima fila. Su tutti scende a forma di lingue di fuoco lo Spirito Santo.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83000">
              <a:schemeClr val="accent5">
                <a:lumMod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8" name="Picture 4" descr="-w Cupola della Pentecost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0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938" y="0"/>
            <a:ext cx="6723062" cy="665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7509" name="Rectangle 5"/>
          <p:cNvSpPr>
            <a:spLocks noChangeArrowheads="1"/>
          </p:cNvSpPr>
          <p:nvPr/>
        </p:nvSpPr>
        <p:spPr bwMode="auto">
          <a:xfrm>
            <a:off x="1919289" y="620714"/>
            <a:ext cx="22320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 sz="2400" b="1"/>
              <a:t>Cupola della Pentecoste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 descr="Guida media S Marco  (66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20638"/>
            <a:ext cx="3559175" cy="683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683" name="Rectangle 3"/>
          <p:cNvSpPr>
            <a:spLocks noChangeArrowheads="1"/>
          </p:cNvSpPr>
          <p:nvPr/>
        </p:nvSpPr>
        <p:spPr bwMode="auto">
          <a:xfrm>
            <a:off x="6457950" y="685801"/>
            <a:ext cx="3525838" cy="42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it-IT" altLang="it-IT">
                <a:solidFill>
                  <a:schemeClr val="bg1"/>
                </a:solidFill>
              </a:rPr>
              <a:t>Pala d’Oro</a:t>
            </a:r>
          </a:p>
          <a:p>
            <a:pPr>
              <a:lnSpc>
                <a:spcPct val="150000"/>
              </a:lnSpc>
            </a:pPr>
            <a:r>
              <a:rPr lang="it-IT" altLang="it-IT" i="1">
                <a:solidFill>
                  <a:schemeClr val="bg1"/>
                </a:solidFill>
              </a:rPr>
              <a:t>Dormitio Virginis</a:t>
            </a:r>
          </a:p>
          <a:p>
            <a:pPr>
              <a:lnSpc>
                <a:spcPct val="150000"/>
              </a:lnSpc>
            </a:pPr>
            <a:endParaRPr lang="it-IT" altLang="it-IT" i="1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it-IT" altLang="it-IT">
                <a:solidFill>
                  <a:schemeClr val="bg1"/>
                </a:solidFill>
              </a:rPr>
              <a:t>La Madonna giace sul letto ed è attorniata da san Pietro e san Paolo e dagli apostoli. La figura del Cristo tiene in braccio l’anima della vergine, raffigurata da un bambino, mentre la trasporta in cielo.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90" name="Picture 2" descr="Guida piccola S Marco Ve  (4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4" y="0"/>
            <a:ext cx="5368925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5091" name="Rectangle 3"/>
          <p:cNvSpPr>
            <a:spLocks noChangeArrowheads="1"/>
          </p:cNvSpPr>
          <p:nvPr/>
        </p:nvSpPr>
        <p:spPr bwMode="auto">
          <a:xfrm>
            <a:off x="1992313" y="404813"/>
            <a:ext cx="2159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>
                <a:solidFill>
                  <a:schemeClr val="bg1"/>
                </a:solidFill>
              </a:rPr>
              <a:t>Veduta della navata centrale</a:t>
            </a:r>
          </a:p>
        </p:txBody>
      </p:sp>
      <p:sp>
        <p:nvSpPr>
          <p:cNvPr id="345092" name="Rectangle 4"/>
          <p:cNvSpPr>
            <a:spLocks noChangeArrowheads="1"/>
          </p:cNvSpPr>
          <p:nvPr/>
        </p:nvSpPr>
        <p:spPr bwMode="auto">
          <a:xfrm>
            <a:off x="5951539" y="3573463"/>
            <a:ext cx="288925" cy="576262"/>
          </a:xfrm>
          <a:prstGeom prst="rect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45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6" name="Picture 2" descr="Guida piccola S Marco Ve  (8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1052514"/>
            <a:ext cx="7916862" cy="554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947" name="Rectangle 3"/>
          <p:cNvSpPr>
            <a:spLocks noChangeArrowheads="1"/>
          </p:cNvSpPr>
          <p:nvPr/>
        </p:nvSpPr>
        <p:spPr bwMode="auto">
          <a:xfrm>
            <a:off x="1992313" y="404813"/>
            <a:ext cx="8286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Presbiterio. Catino absidale: Cristo, signore dell’Universo (rifacimento del 1506).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898" name="Picture 2" descr="Guida piccola S Marco Ve  (79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381000"/>
            <a:ext cx="5272088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6899" name="Rectangle 3"/>
          <p:cNvSpPr>
            <a:spLocks noChangeArrowheads="1"/>
          </p:cNvSpPr>
          <p:nvPr/>
        </p:nvSpPr>
        <p:spPr bwMode="auto">
          <a:xfrm>
            <a:off x="2063750" y="549275"/>
            <a:ext cx="2643188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Presbiterio. </a:t>
            </a:r>
          </a:p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Cantoria di destra. </a:t>
            </a:r>
          </a:p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Il trafugamento del corpo di s. Marco da Alessandria d’Egitto, sec. XII.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70" name="Picture 2" descr="Guida media S Marco  (1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1341438"/>
            <a:ext cx="8997950" cy="421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9971" name="Rectangle 3"/>
          <p:cNvSpPr>
            <a:spLocks noChangeArrowheads="1"/>
          </p:cNvSpPr>
          <p:nvPr/>
        </p:nvSpPr>
        <p:spPr bwMode="auto">
          <a:xfrm>
            <a:off x="2855914" y="333375"/>
            <a:ext cx="6408737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Presbiterio, particolare della volta. </a:t>
            </a:r>
          </a:p>
          <a:p>
            <a:pPr algn="ctr"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Storie di San Marco: il trasferimento del corpo da Alessandria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018" name="Picture 2" descr="Guida media S Marco  (12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6" y="188913"/>
            <a:ext cx="3311525" cy="648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2019" name="Rectangle 3"/>
          <p:cNvSpPr>
            <a:spLocks noChangeArrowheads="1"/>
          </p:cNvSpPr>
          <p:nvPr/>
        </p:nvSpPr>
        <p:spPr bwMode="auto">
          <a:xfrm>
            <a:off x="2066925" y="504826"/>
            <a:ext cx="2444750" cy="127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Interno, cupola dell’Ascensione, </a:t>
            </a:r>
          </a:p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San Marco scrive il Vangelo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138" name="Picture 2" descr="Guida piccola S Marco Ve  (58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188914"/>
            <a:ext cx="5251450" cy="655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7139" name="Rectangle 3"/>
          <p:cNvSpPr>
            <a:spLocks noChangeArrowheads="1"/>
          </p:cNvSpPr>
          <p:nvPr/>
        </p:nvSpPr>
        <p:spPr bwMode="auto">
          <a:xfrm>
            <a:off x="6383338" y="115888"/>
            <a:ext cx="360362" cy="674211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7140" name="Rectangle 4"/>
          <p:cNvSpPr>
            <a:spLocks noChangeArrowheads="1"/>
          </p:cNvSpPr>
          <p:nvPr/>
        </p:nvSpPr>
        <p:spPr bwMode="auto">
          <a:xfrm>
            <a:off x="1847851" y="476251"/>
            <a:ext cx="1871663" cy="445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45000"/>
              </a:lnSpc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Pareti sud e nord della navata centrale:</a:t>
            </a:r>
          </a:p>
          <a:p>
            <a:pPr>
              <a:lnSpc>
                <a:spcPct val="145000"/>
              </a:lnSpc>
              <a:spcBef>
                <a:spcPct val="30000"/>
              </a:spcBef>
            </a:pPr>
            <a:endParaRPr lang="it-IT" altLang="it-IT" sz="800">
              <a:solidFill>
                <a:schemeClr val="bg1"/>
              </a:solidFill>
            </a:endParaRPr>
          </a:p>
          <a:p>
            <a:pPr>
              <a:lnSpc>
                <a:spcPct val="145000"/>
              </a:lnSpc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I “</a:t>
            </a:r>
            <a:r>
              <a:rPr lang="it-IT" altLang="it-IT" i="1">
                <a:solidFill>
                  <a:schemeClr val="bg1"/>
                </a:solidFill>
              </a:rPr>
              <a:t>pinakes</a:t>
            </a:r>
            <a:r>
              <a:rPr lang="it-IT" altLang="it-IT">
                <a:solidFill>
                  <a:schemeClr val="bg1"/>
                </a:solidFill>
              </a:rPr>
              <a:t>”</a:t>
            </a:r>
          </a:p>
          <a:p>
            <a:pPr>
              <a:lnSpc>
                <a:spcPct val="145000"/>
              </a:lnSpc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La  Vergine e il Cristo Emanuele sono raffigurati al centro tra otto profeti, sec. XIII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6" name="Picture 2" descr="Guida piccola S Marco Ve  (62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1700214"/>
            <a:ext cx="4318000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187" name="Picture 3" descr="Guida piccola S Marco Ve  (61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700214"/>
            <a:ext cx="4484688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9188" name="Rectangle 4"/>
          <p:cNvSpPr>
            <a:spLocks noChangeArrowheads="1"/>
          </p:cNvSpPr>
          <p:nvPr/>
        </p:nvSpPr>
        <p:spPr bwMode="auto">
          <a:xfrm>
            <a:off x="2782888" y="620713"/>
            <a:ext cx="606425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Transetto sud, parete di fronte l’altare. </a:t>
            </a:r>
          </a:p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Il miracolo del ritrovamento del corpo di s. Marco, sec. XIII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282" name="Picture 2" descr="Guida piccola S Marco Ve  (68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700213"/>
            <a:ext cx="7916862" cy="461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3283" name="Rectangle 3"/>
          <p:cNvSpPr>
            <a:spLocks noChangeArrowheads="1"/>
          </p:cNvSpPr>
          <p:nvPr/>
        </p:nvSpPr>
        <p:spPr bwMode="auto">
          <a:xfrm>
            <a:off x="2495550" y="476251"/>
            <a:ext cx="7194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Volta meridionale della cupola dell’Ascensione: l’Ultima Cena sec. XII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0" name="Picture 2" descr="Guida piccola S Marco Ve  (69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1773239"/>
            <a:ext cx="7916862" cy="399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5331" name="Rectangle 3"/>
          <p:cNvSpPr>
            <a:spLocks noChangeArrowheads="1"/>
          </p:cNvSpPr>
          <p:nvPr/>
        </p:nvSpPr>
        <p:spPr bwMode="auto">
          <a:xfrm>
            <a:off x="2279650" y="549276"/>
            <a:ext cx="7854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Volta meridionale della cupola dell’Ascensione: la lavanda dei piedi, sec. XII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83000">
              <a:schemeClr val="accent5">
                <a:lumMod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2" name="Picture 2" descr="jmkgn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15889"/>
            <a:ext cx="8637588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2323" name="Oval 3"/>
          <p:cNvSpPr>
            <a:spLocks noChangeArrowheads="1"/>
          </p:cNvSpPr>
          <p:nvPr/>
        </p:nvSpPr>
        <p:spPr bwMode="auto">
          <a:xfrm>
            <a:off x="2208214" y="1268413"/>
            <a:ext cx="3743325" cy="3960812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12324" name="Rectangle 4"/>
          <p:cNvSpPr>
            <a:spLocks noChangeArrowheads="1"/>
          </p:cNvSpPr>
          <p:nvPr/>
        </p:nvSpPr>
        <p:spPr bwMode="auto">
          <a:xfrm>
            <a:off x="2208213" y="5734051"/>
            <a:ext cx="26606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/>
              <a:t>Cupola della Pentecoste</a:t>
            </a:r>
          </a:p>
        </p:txBody>
      </p:sp>
      <p:sp>
        <p:nvSpPr>
          <p:cNvPr id="312325" name="Rectangle 5"/>
          <p:cNvSpPr>
            <a:spLocks noChangeArrowheads="1"/>
          </p:cNvSpPr>
          <p:nvPr/>
        </p:nvSpPr>
        <p:spPr bwMode="auto">
          <a:xfrm>
            <a:off x="6672263" y="333376"/>
            <a:ext cx="25590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/>
              <a:t>Cupola dell’Ascensione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12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23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2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2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32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554" name="Picture 2" descr="Guida media S Marco  (70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1630364"/>
            <a:ext cx="5765800" cy="395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7555" name="Picture 3" descr="Guida media S Marco  (68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1" y="1628776"/>
            <a:ext cx="4437063" cy="395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7556" name="Rectangle 4"/>
          <p:cNvSpPr>
            <a:spLocks noChangeArrowheads="1"/>
          </p:cNvSpPr>
          <p:nvPr/>
        </p:nvSpPr>
        <p:spPr bwMode="auto">
          <a:xfrm>
            <a:off x="3432175" y="692151"/>
            <a:ext cx="5505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Navata destra: particolare del mosaico di due pavoni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02" name="Picture 2" descr="Guida media S Marco  (68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19050"/>
            <a:ext cx="7666037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54" name="Picture 2" descr="Guida piccola S Marco Ve  (89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549275"/>
            <a:ext cx="6103938" cy="575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6355" name="Rectangle 3"/>
          <p:cNvSpPr>
            <a:spLocks noChangeArrowheads="1"/>
          </p:cNvSpPr>
          <p:nvPr/>
        </p:nvSpPr>
        <p:spPr bwMode="auto">
          <a:xfrm>
            <a:off x="1847851" y="696913"/>
            <a:ext cx="2303463" cy="363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40000"/>
              </a:lnSpc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Transetto nord: l’albero genealogico della Vergine o albero di Jesse, suo progenitore. </a:t>
            </a:r>
          </a:p>
          <a:p>
            <a:pPr>
              <a:lnSpc>
                <a:spcPct val="140000"/>
              </a:lnSpc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La Madonna col Bambino è raffigurata sulla sommità, sec. XVI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052" name="Picture 4" descr="w Pianta Cappelle battiste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4" y="188913"/>
            <a:ext cx="5394325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6053" name="Line 5"/>
          <p:cNvSpPr>
            <a:spLocks noChangeShapeType="1"/>
          </p:cNvSpPr>
          <p:nvPr/>
        </p:nvSpPr>
        <p:spPr bwMode="auto">
          <a:xfrm flipV="1">
            <a:off x="6240464" y="692150"/>
            <a:ext cx="71913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86054" name="Rectangle 6"/>
          <p:cNvSpPr>
            <a:spLocks noChangeArrowheads="1"/>
          </p:cNvSpPr>
          <p:nvPr/>
        </p:nvSpPr>
        <p:spPr bwMode="auto">
          <a:xfrm>
            <a:off x="6743700" y="5157788"/>
            <a:ext cx="215900" cy="4318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86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86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86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86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6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386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410" name="Picture 2" descr="Guida media S Marco  (73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9" y="0"/>
            <a:ext cx="5138737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1411" name="Rectangle 3"/>
          <p:cNvSpPr>
            <a:spLocks noChangeArrowheads="1"/>
          </p:cNvSpPr>
          <p:nvPr/>
        </p:nvSpPr>
        <p:spPr bwMode="auto">
          <a:xfrm>
            <a:off x="2000250" y="295276"/>
            <a:ext cx="1301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Il battistero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02" name="Picture 2" descr="Guida piccola S Marco Ve  (9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0"/>
            <a:ext cx="8078787" cy="655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426" name="Picture 2" descr="Guida piccola S Marco Ve  (95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341439"/>
            <a:ext cx="7916862" cy="50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9427" name="Rectangle 3"/>
          <p:cNvSpPr>
            <a:spLocks noChangeArrowheads="1"/>
          </p:cNvSpPr>
          <p:nvPr/>
        </p:nvSpPr>
        <p:spPr bwMode="auto">
          <a:xfrm>
            <a:off x="3792538" y="549276"/>
            <a:ext cx="335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Battistero. Il battesimo di Gesù.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458" name="Picture 2" descr="Guida media S Marco  (7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205039"/>
            <a:ext cx="8637588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3459" name="Rectangle 3"/>
          <p:cNvSpPr>
            <a:spLocks noChangeArrowheads="1"/>
          </p:cNvSpPr>
          <p:nvPr/>
        </p:nvSpPr>
        <p:spPr bwMode="auto">
          <a:xfrm>
            <a:off x="3792538" y="1989139"/>
            <a:ext cx="215900" cy="30241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03460" name="Rectangle 4"/>
          <p:cNvSpPr>
            <a:spLocks noChangeArrowheads="1"/>
          </p:cNvSpPr>
          <p:nvPr/>
        </p:nvSpPr>
        <p:spPr bwMode="auto">
          <a:xfrm>
            <a:off x="6024563" y="1989139"/>
            <a:ext cx="215900" cy="30241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03461" name="Rectangle 5"/>
          <p:cNvSpPr>
            <a:spLocks noChangeArrowheads="1"/>
          </p:cNvSpPr>
          <p:nvPr/>
        </p:nvSpPr>
        <p:spPr bwMode="auto">
          <a:xfrm>
            <a:off x="8183563" y="2060575"/>
            <a:ext cx="215900" cy="302418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03462" name="Rectangle 6"/>
          <p:cNvSpPr>
            <a:spLocks noChangeArrowheads="1"/>
          </p:cNvSpPr>
          <p:nvPr/>
        </p:nvSpPr>
        <p:spPr bwMode="auto">
          <a:xfrm>
            <a:off x="4295775" y="549276"/>
            <a:ext cx="3244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Battistero: i quattro evangelisti</a:t>
            </a:r>
          </a:p>
        </p:txBody>
      </p:sp>
      <p:sp>
        <p:nvSpPr>
          <p:cNvPr id="403463" name="Rectangle 7"/>
          <p:cNvSpPr>
            <a:spLocks noChangeArrowheads="1"/>
          </p:cNvSpPr>
          <p:nvPr/>
        </p:nvSpPr>
        <p:spPr bwMode="auto">
          <a:xfrm>
            <a:off x="9120188" y="5157788"/>
            <a:ext cx="882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Matteo</a:t>
            </a:r>
          </a:p>
        </p:txBody>
      </p:sp>
      <p:sp>
        <p:nvSpPr>
          <p:cNvPr id="403464" name="Rectangle 8"/>
          <p:cNvSpPr>
            <a:spLocks noChangeArrowheads="1"/>
          </p:cNvSpPr>
          <p:nvPr/>
        </p:nvSpPr>
        <p:spPr bwMode="auto">
          <a:xfrm>
            <a:off x="2781300" y="5162551"/>
            <a:ext cx="81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>
                <a:solidFill>
                  <a:schemeClr val="bg1"/>
                </a:solidFill>
              </a:rPr>
              <a:t>Marco</a:t>
            </a:r>
          </a:p>
        </p:txBody>
      </p:sp>
      <p:sp>
        <p:nvSpPr>
          <p:cNvPr id="403465" name="Rectangle 9"/>
          <p:cNvSpPr>
            <a:spLocks noChangeArrowheads="1"/>
          </p:cNvSpPr>
          <p:nvPr/>
        </p:nvSpPr>
        <p:spPr bwMode="auto">
          <a:xfrm>
            <a:off x="5076825" y="5200651"/>
            <a:ext cx="679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>
                <a:solidFill>
                  <a:schemeClr val="bg1"/>
                </a:solidFill>
              </a:rPr>
              <a:t>Luca</a:t>
            </a:r>
          </a:p>
        </p:txBody>
      </p:sp>
      <p:sp>
        <p:nvSpPr>
          <p:cNvPr id="403466" name="Rectangle 10"/>
          <p:cNvSpPr>
            <a:spLocks noChangeArrowheads="1"/>
          </p:cNvSpPr>
          <p:nvPr/>
        </p:nvSpPr>
        <p:spPr bwMode="auto">
          <a:xfrm>
            <a:off x="6743700" y="5229226"/>
            <a:ext cx="1085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>
                <a:solidFill>
                  <a:schemeClr val="bg1"/>
                </a:solidFill>
              </a:rPr>
              <a:t>Giovanni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506" name="Picture 2" descr="Guida media S Marco  (75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836614"/>
            <a:ext cx="7916862" cy="574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5507" name="Rectangle 3"/>
          <p:cNvSpPr>
            <a:spLocks noChangeArrowheads="1"/>
          </p:cNvSpPr>
          <p:nvPr/>
        </p:nvSpPr>
        <p:spPr bwMode="auto">
          <a:xfrm>
            <a:off x="2676525" y="257176"/>
            <a:ext cx="671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Battistero: il racconto dei Re Magi che si recano a Gerusalemme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74" name="Picture 2" descr="Guida piccola S Marco Ve  (9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1989138"/>
            <a:ext cx="7916863" cy="445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1475" name="Rectangle 3"/>
          <p:cNvSpPr>
            <a:spLocks noChangeArrowheads="1"/>
          </p:cNvSpPr>
          <p:nvPr/>
        </p:nvSpPr>
        <p:spPr bwMode="auto">
          <a:xfrm>
            <a:off x="1703388" y="549275"/>
            <a:ext cx="8964612" cy="99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Battistero. Lunetta sopra l’altare: Gesù crocifisso tra la Vergine e s. Marco, da un lato, s. Giovanni evangelista e s. Giovanni Battista, dall’altro. </a:t>
            </a:r>
          </a:p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Ai piedi inginocchiato il doge A. Dandolo, sec. XIV.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0" name="Picture 2" descr="w 00+ INTER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190500"/>
            <a:ext cx="5362575" cy="647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8531" name="Oval 3"/>
          <p:cNvSpPr>
            <a:spLocks noChangeArrowheads="1"/>
          </p:cNvSpPr>
          <p:nvPr/>
        </p:nvSpPr>
        <p:spPr bwMode="auto">
          <a:xfrm>
            <a:off x="4511675" y="3213101"/>
            <a:ext cx="863600" cy="792163"/>
          </a:xfrm>
          <a:prstGeom prst="ellipse">
            <a:avLst/>
          </a:prstGeom>
          <a:solidFill>
            <a:srgbClr val="FF3300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78532" name="Line 4"/>
          <p:cNvSpPr>
            <a:spLocks noChangeShapeType="1"/>
          </p:cNvSpPr>
          <p:nvPr/>
        </p:nvSpPr>
        <p:spPr bwMode="auto">
          <a:xfrm>
            <a:off x="5159375" y="1125538"/>
            <a:ext cx="8636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78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785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78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78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8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8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78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498" name="Picture 2" descr="Guida piccola S Marco Ve  (106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773238"/>
            <a:ext cx="7916862" cy="434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2499" name="Rectangle 3"/>
          <p:cNvSpPr>
            <a:spLocks noChangeArrowheads="1"/>
          </p:cNvSpPr>
          <p:nvPr/>
        </p:nvSpPr>
        <p:spPr bwMode="auto">
          <a:xfrm>
            <a:off x="1703388" y="549276"/>
            <a:ext cx="89646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Battistero. Lunetta a sinistra dell’altare, la decapitazione e la deposizione del Battista.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722" name="Picture 2" descr="Guida media S Marco  (79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836614"/>
            <a:ext cx="6837362" cy="588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4723" name="Rectangle 3"/>
          <p:cNvSpPr>
            <a:spLocks noChangeArrowheads="1"/>
          </p:cNvSpPr>
          <p:nvPr/>
        </p:nvSpPr>
        <p:spPr bwMode="auto">
          <a:xfrm>
            <a:off x="2351089" y="142875"/>
            <a:ext cx="68405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>
                <a:solidFill>
                  <a:schemeClr val="bg1"/>
                </a:solidFill>
              </a:rPr>
              <a:t>Battistero: lunetta sopra la porta verso la chiesa. </a:t>
            </a:r>
          </a:p>
          <a:p>
            <a:r>
              <a:rPr lang="it-IT" altLang="it-IT">
                <a:solidFill>
                  <a:schemeClr val="bg1"/>
                </a:solidFill>
              </a:rPr>
              <a:t>La danza di Salomè e il martirio di Giovanni Battista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770" name="Picture 2" descr="Guida piccola S Marco Ve  (97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188913"/>
            <a:ext cx="3479800" cy="656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6771" name="Rectangle 3"/>
          <p:cNvSpPr>
            <a:spLocks noChangeArrowheads="1"/>
          </p:cNvSpPr>
          <p:nvPr/>
        </p:nvSpPr>
        <p:spPr bwMode="auto">
          <a:xfrm>
            <a:off x="1703389" y="549276"/>
            <a:ext cx="2376487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Battistero. Lunetta sopra la porta verso la chiesa: Salomè particolare.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074" name="Picture 2" descr="w Pianta Cappelle battiste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4" y="188913"/>
            <a:ext cx="5394325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7075" name="Line 3"/>
          <p:cNvSpPr>
            <a:spLocks noChangeShapeType="1"/>
          </p:cNvSpPr>
          <p:nvPr/>
        </p:nvSpPr>
        <p:spPr bwMode="auto">
          <a:xfrm flipV="1">
            <a:off x="6240464" y="836613"/>
            <a:ext cx="71913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87076" name="Rectangle 4"/>
          <p:cNvSpPr>
            <a:spLocks noChangeArrowheads="1"/>
          </p:cNvSpPr>
          <p:nvPr/>
        </p:nvSpPr>
        <p:spPr bwMode="auto">
          <a:xfrm>
            <a:off x="6743700" y="5734050"/>
            <a:ext cx="215900" cy="4318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87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87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87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87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7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7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387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522" name="Picture 2" descr="Guida piccola S Marco Ve  (101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6" y="188914"/>
            <a:ext cx="5186363" cy="647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3523" name="Rectangle 3"/>
          <p:cNvSpPr>
            <a:spLocks noChangeArrowheads="1"/>
          </p:cNvSpPr>
          <p:nvPr/>
        </p:nvSpPr>
        <p:spPr bwMode="auto">
          <a:xfrm>
            <a:off x="1981201" y="503238"/>
            <a:ext cx="296227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La cappella Zen</a:t>
            </a:r>
          </a:p>
          <a:p>
            <a:pPr>
              <a:spcBef>
                <a:spcPct val="30000"/>
              </a:spcBef>
            </a:pPr>
            <a:endParaRPr lang="it-IT" altLang="it-IT">
              <a:solidFill>
                <a:schemeClr val="bg1"/>
              </a:solidFill>
            </a:endParaRPr>
          </a:p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Scultura rinascimentale della Madonna con il Bambino tra s. Pietro e s. Giovanni Battista.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570" name="Picture 2" descr="Guida piccola S Marco Ve  (10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196976"/>
            <a:ext cx="8637588" cy="481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5571" name="Rectangle 3"/>
          <p:cNvSpPr>
            <a:spLocks noChangeArrowheads="1"/>
          </p:cNvSpPr>
          <p:nvPr/>
        </p:nvSpPr>
        <p:spPr bwMode="auto">
          <a:xfrm>
            <a:off x="3089275" y="320676"/>
            <a:ext cx="365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Cappella Zen. Il sogno di s. Marco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618" name="Picture 2" descr="Guida piccola S Marco Ve  (10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981076"/>
            <a:ext cx="8637588" cy="502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7619" name="Rectangle 3"/>
          <p:cNvSpPr>
            <a:spLocks noChangeArrowheads="1"/>
          </p:cNvSpPr>
          <p:nvPr/>
        </p:nvSpPr>
        <p:spPr bwMode="auto">
          <a:xfrm>
            <a:off x="3089275" y="320676"/>
            <a:ext cx="4476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Cappella Zen. S. Marco è fatto prigioniero.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42" name="Picture 2" descr="Guida piccola S Marco Ve  (10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341438"/>
            <a:ext cx="8637588" cy="447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43" name="Rectangle 3"/>
          <p:cNvSpPr>
            <a:spLocks noChangeArrowheads="1"/>
          </p:cNvSpPr>
          <p:nvPr/>
        </p:nvSpPr>
        <p:spPr bwMode="auto">
          <a:xfrm>
            <a:off x="4367213" y="549276"/>
            <a:ext cx="3790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Cappella Zen. Il martirio di s. Marco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666" name="Picture 2" descr="Guida piccola S Marco Ve  (108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188914"/>
            <a:ext cx="5124450" cy="647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9667" name="Rectangle 3"/>
          <p:cNvSpPr>
            <a:spLocks noChangeArrowheads="1"/>
          </p:cNvSpPr>
          <p:nvPr/>
        </p:nvSpPr>
        <p:spPr bwMode="auto">
          <a:xfrm>
            <a:off x="1992314" y="320676"/>
            <a:ext cx="2016125" cy="127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Cappella Zen. </a:t>
            </a:r>
          </a:p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Particolare del martirio di s. Marco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098" name="Picture 2" descr="w Pianta Cappelle battiste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4" y="188913"/>
            <a:ext cx="5394325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8099" name="Line 3"/>
          <p:cNvSpPr>
            <a:spLocks noChangeShapeType="1"/>
          </p:cNvSpPr>
          <p:nvPr/>
        </p:nvSpPr>
        <p:spPr bwMode="auto">
          <a:xfrm flipV="1">
            <a:off x="6167439" y="981075"/>
            <a:ext cx="71913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88100" name="Rectangle 4"/>
          <p:cNvSpPr>
            <a:spLocks noChangeArrowheads="1"/>
          </p:cNvSpPr>
          <p:nvPr/>
        </p:nvSpPr>
        <p:spPr bwMode="auto">
          <a:xfrm>
            <a:off x="3863975" y="3357563"/>
            <a:ext cx="215900" cy="6477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88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88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88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88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8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8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388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83000">
              <a:schemeClr val="accent5">
                <a:lumMod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8" name="Picture 4" descr="-w Cupola dell'Ascension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4564" y1="4716" x2="79035" y2="13474"/>
                        <a14:foregroundMark x1="84137" y1="19538" x2="91651" y2="29740"/>
                        <a14:foregroundMark x1="20408" y1="12993" x2="9091" y2="26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8438"/>
            <a:ext cx="6910388" cy="665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2629" name="Rectangle 5"/>
          <p:cNvSpPr>
            <a:spLocks noChangeArrowheads="1"/>
          </p:cNvSpPr>
          <p:nvPr/>
        </p:nvSpPr>
        <p:spPr bwMode="auto">
          <a:xfrm>
            <a:off x="7535863" y="476251"/>
            <a:ext cx="27368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 sz="2400" b="1"/>
              <a:t>Cupola dell’Ascensione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690" name="Picture 2" descr="Guida piccola S Marco Ve  (109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115889"/>
            <a:ext cx="5067300" cy="647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0691" name="Rectangle 3"/>
          <p:cNvSpPr>
            <a:spLocks noChangeArrowheads="1"/>
          </p:cNvSpPr>
          <p:nvPr/>
        </p:nvSpPr>
        <p:spPr bwMode="auto">
          <a:xfrm>
            <a:off x="1919288" y="620713"/>
            <a:ext cx="2520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Cappella di s. Isidoro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714" name="Picture 2" descr="Guida piccola S Marco Ve  (110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908051"/>
            <a:ext cx="6837362" cy="563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1715" name="Rectangle 3"/>
          <p:cNvSpPr>
            <a:spLocks noChangeArrowheads="1"/>
          </p:cNvSpPr>
          <p:nvPr/>
        </p:nvSpPr>
        <p:spPr bwMode="auto">
          <a:xfrm>
            <a:off x="2855913" y="333376"/>
            <a:ext cx="6337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Cappella di s. Isidoro: Cristo in trono tra s. Marco e s. Isidoro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738" name="Picture 2" descr="Guida piccola S Marco Ve  (112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188914"/>
            <a:ext cx="4527550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2739" name="Rectangle 3"/>
          <p:cNvSpPr>
            <a:spLocks noChangeArrowheads="1"/>
          </p:cNvSpPr>
          <p:nvPr/>
        </p:nvSpPr>
        <p:spPr bwMode="auto">
          <a:xfrm>
            <a:off x="1919288" y="620713"/>
            <a:ext cx="2736850" cy="154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Cappella di s. Isidoro</a:t>
            </a:r>
          </a:p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Madonna con il Bambino tra s. Giovanni Battista e s. Nicola, sec. XIV (particolare)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762" name="Picture 2" descr="Guida piccola S Marco Ve  (113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188914"/>
            <a:ext cx="4494212" cy="647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3763" name="Rectangle 3"/>
          <p:cNvSpPr>
            <a:spLocks noChangeArrowheads="1"/>
          </p:cNvSpPr>
          <p:nvPr/>
        </p:nvSpPr>
        <p:spPr bwMode="auto">
          <a:xfrm>
            <a:off x="1919288" y="620714"/>
            <a:ext cx="2520950" cy="99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Cappella di s. Isidoro</a:t>
            </a:r>
          </a:p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Il santo battezza a Chio, sec. XIV.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674" name="Picture 2" descr="Guida media S Marco  (7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5" y="1484313"/>
            <a:ext cx="8997950" cy="464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675" name="Rectangle 3"/>
          <p:cNvSpPr>
            <a:spLocks noChangeArrowheads="1"/>
          </p:cNvSpPr>
          <p:nvPr/>
        </p:nvSpPr>
        <p:spPr bwMode="auto">
          <a:xfrm>
            <a:off x="2667000" y="400050"/>
            <a:ext cx="631825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Cappella di San’Isidoro: </a:t>
            </a:r>
          </a:p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i veneziani trafugano il corpo di Sant’Isidoro nell’isola di Chio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22" name="Picture 2" descr="w Pianta Cappelle battiste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4" y="188913"/>
            <a:ext cx="5394325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23" name="Line 3"/>
          <p:cNvSpPr>
            <a:spLocks noChangeShapeType="1"/>
          </p:cNvSpPr>
          <p:nvPr/>
        </p:nvSpPr>
        <p:spPr bwMode="auto">
          <a:xfrm flipV="1">
            <a:off x="6167439" y="1196975"/>
            <a:ext cx="71913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89124" name="Rectangle 4"/>
          <p:cNvSpPr>
            <a:spLocks noChangeArrowheads="1"/>
          </p:cNvSpPr>
          <p:nvPr/>
        </p:nvSpPr>
        <p:spPr bwMode="auto">
          <a:xfrm>
            <a:off x="3792538" y="4076700"/>
            <a:ext cx="431800" cy="287338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89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89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89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89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9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9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389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786" name="Picture 2" descr="DSCN258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9" y="1"/>
            <a:ext cx="5132387" cy="683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4787" name="Rectangle 3"/>
          <p:cNvSpPr>
            <a:spLocks noChangeArrowheads="1"/>
          </p:cNvSpPr>
          <p:nvPr/>
        </p:nvSpPr>
        <p:spPr bwMode="auto">
          <a:xfrm>
            <a:off x="1774825" y="765175"/>
            <a:ext cx="3422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>
                <a:solidFill>
                  <a:schemeClr val="bg1"/>
                </a:solidFill>
              </a:rPr>
              <a:t>La cappella dei Mascoli con scena dell’annunciazione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834" name="Picture 2" descr="Guida piccola S Marco Ve  (116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9" y="188914"/>
            <a:ext cx="4829175" cy="647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6835" name="Rectangle 3"/>
          <p:cNvSpPr>
            <a:spLocks noChangeArrowheads="1"/>
          </p:cNvSpPr>
          <p:nvPr/>
        </p:nvSpPr>
        <p:spPr bwMode="auto">
          <a:xfrm>
            <a:off x="1919288" y="620714"/>
            <a:ext cx="2520950" cy="135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La cappella dei Mascoli</a:t>
            </a:r>
          </a:p>
          <a:p>
            <a:pPr>
              <a:spcBef>
                <a:spcPct val="30000"/>
              </a:spcBef>
            </a:pPr>
            <a:endParaRPr lang="it-IT" altLang="it-IT">
              <a:solidFill>
                <a:schemeClr val="bg1"/>
              </a:solidFill>
            </a:endParaRPr>
          </a:p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 l’Annunciazione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858" name="Picture 2" descr="Guida piccola S Marco Ve  (117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692150"/>
            <a:ext cx="7197725" cy="591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7859" name="Rectangle 3"/>
          <p:cNvSpPr>
            <a:spLocks noChangeArrowheads="1"/>
          </p:cNvSpPr>
          <p:nvPr/>
        </p:nvSpPr>
        <p:spPr bwMode="auto">
          <a:xfrm>
            <a:off x="2495550" y="188913"/>
            <a:ext cx="59769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La cappella dei Mascoli: l’Annunciazione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82" name="Picture 2" descr="Guida piccola S Marco Ve  (119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9" y="188914"/>
            <a:ext cx="5132387" cy="647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883" name="Rectangle 3"/>
          <p:cNvSpPr>
            <a:spLocks noChangeArrowheads="1"/>
          </p:cNvSpPr>
          <p:nvPr/>
        </p:nvSpPr>
        <p:spPr bwMode="auto">
          <a:xfrm>
            <a:off x="1919288" y="620714"/>
            <a:ext cx="2520950" cy="127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La cappella dei Mascoli</a:t>
            </a:r>
          </a:p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La morte della Vergine.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òmlhngfin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01" y="325439"/>
            <a:ext cx="8278813" cy="620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Oval 5"/>
          <p:cNvSpPr>
            <a:spLocks noChangeArrowheads="1"/>
          </p:cNvSpPr>
          <p:nvPr/>
        </p:nvSpPr>
        <p:spPr bwMode="auto">
          <a:xfrm>
            <a:off x="4295775" y="1412875"/>
            <a:ext cx="3455988" cy="3024188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906" name="Picture 2" descr="Guida piccola S Marco Ve  (120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916113"/>
            <a:ext cx="7916862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9907" name="Rectangle 3"/>
          <p:cNvSpPr>
            <a:spLocks noChangeArrowheads="1"/>
          </p:cNvSpPr>
          <p:nvPr/>
        </p:nvSpPr>
        <p:spPr bwMode="auto">
          <a:xfrm>
            <a:off x="2174876" y="388939"/>
            <a:ext cx="7808913" cy="127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La cripta dopo il restauro del 1987-1993. La cripta, vasto ambiente del IX secolo sottostane il presbiterio è il cuore della basilica per la presenza del sacello che conteneva il corpo di s. Marco fino all’inizio del XIX sec. </a:t>
            </a:r>
          </a:p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Dal 1835 s. Marco riposa sotto la mensa dell’altare maggiore.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4" name="Picture 2" descr="Guida media S Marco  (81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620713"/>
            <a:ext cx="7916863" cy="614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1955" name="Rectangle 3"/>
          <p:cNvSpPr>
            <a:spLocks noChangeArrowheads="1"/>
          </p:cNvSpPr>
          <p:nvPr/>
        </p:nvSpPr>
        <p:spPr bwMode="auto">
          <a:xfrm>
            <a:off x="2600325" y="95251"/>
            <a:ext cx="7753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La cripta recentemente restaurata dove riposavano le spoglie di san Marco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938" name="Picture 2" descr="Guida media S Marco  (88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765175"/>
            <a:ext cx="7916863" cy="592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3939" name="Rectangle 3"/>
          <p:cNvSpPr>
            <a:spLocks noChangeArrowheads="1"/>
          </p:cNvSpPr>
          <p:nvPr/>
        </p:nvSpPr>
        <p:spPr bwMode="auto">
          <a:xfrm>
            <a:off x="4419600" y="171451"/>
            <a:ext cx="421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Sagrestia: il soffitto con crocea mosaico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986" name="Picture 2" descr="Guida media S Marco  (90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1557338"/>
            <a:ext cx="8997950" cy="408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5987" name="Rectangle 3"/>
          <p:cNvSpPr>
            <a:spLocks noChangeArrowheads="1"/>
          </p:cNvSpPr>
          <p:nvPr/>
        </p:nvSpPr>
        <p:spPr bwMode="auto">
          <a:xfrm>
            <a:off x="4583113" y="692151"/>
            <a:ext cx="4413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 i="1">
                <a:solidFill>
                  <a:schemeClr val="bg1"/>
                </a:solidFill>
              </a:rPr>
              <a:t>Traditio legis,</a:t>
            </a:r>
            <a:r>
              <a:rPr lang="it-IT" altLang="it-IT">
                <a:solidFill>
                  <a:schemeClr val="bg1"/>
                </a:solidFill>
              </a:rPr>
              <a:t> bassorilievo dorato, sec XIII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34" name="Picture 2" descr="Guida piccola S Marco Ve  (65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31763"/>
            <a:ext cx="3973512" cy="661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1235" name="Rectangle 3"/>
          <p:cNvSpPr>
            <a:spLocks noChangeArrowheads="1"/>
          </p:cNvSpPr>
          <p:nvPr/>
        </p:nvSpPr>
        <p:spPr bwMode="auto">
          <a:xfrm>
            <a:off x="2016126" y="617539"/>
            <a:ext cx="3503613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Icona dell’arcangelo Michele </a:t>
            </a:r>
          </a:p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in argento e smalti dorati, </a:t>
            </a:r>
          </a:p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sec. XI, </a:t>
            </a:r>
          </a:p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arte bizantina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146" name="Picture 2" descr="Guida media S Marco  (99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9" y="1484314"/>
            <a:ext cx="6561137" cy="324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0147" name="Picture 3" descr="Guida media S Marco  (101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484313"/>
            <a:ext cx="65278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0148" name="Rectangle 4"/>
          <p:cNvSpPr>
            <a:spLocks noChangeArrowheads="1"/>
          </p:cNvSpPr>
          <p:nvPr/>
        </p:nvSpPr>
        <p:spPr bwMode="auto">
          <a:xfrm>
            <a:off x="3432176" y="333375"/>
            <a:ext cx="4754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>
                <a:solidFill>
                  <a:schemeClr val="bg1"/>
                </a:solidFill>
              </a:rPr>
              <a:t>Museo Marciano: Paolo Veneziano e figli,  Pala feriale 1345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170" name="Picture 2" descr="Guida media S Marco  (4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76" y="687389"/>
            <a:ext cx="3776663" cy="548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1171" name="Rectangle 3"/>
          <p:cNvSpPr>
            <a:spLocks noChangeArrowheads="1"/>
          </p:cNvSpPr>
          <p:nvPr/>
        </p:nvSpPr>
        <p:spPr bwMode="auto">
          <a:xfrm>
            <a:off x="8543926" y="1196976"/>
            <a:ext cx="1584325" cy="127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 b="1">
                <a:solidFill>
                  <a:schemeClr val="bg1"/>
                </a:solidFill>
              </a:rPr>
              <a:t>San Marco </a:t>
            </a:r>
          </a:p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particolare della Pala feriale, 1345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218" name="Picture 2" descr="Guida piccola S Marco Ve  (37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4" y="188914"/>
            <a:ext cx="5240337" cy="647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3219" name="Rectangle 3"/>
          <p:cNvSpPr>
            <a:spLocks noChangeArrowheads="1"/>
          </p:cNvSpPr>
          <p:nvPr/>
        </p:nvSpPr>
        <p:spPr bwMode="auto">
          <a:xfrm>
            <a:off x="2135188" y="1125538"/>
            <a:ext cx="2159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>
                <a:solidFill>
                  <a:schemeClr val="bg1"/>
                </a:solidFill>
              </a:rPr>
              <a:t>Museo Marciano</a:t>
            </a:r>
          </a:p>
          <a:p>
            <a:r>
              <a:rPr lang="it-IT" altLang="it-IT">
                <a:solidFill>
                  <a:schemeClr val="bg1"/>
                </a:solidFill>
              </a:rPr>
              <a:t>San Pietro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242" name="Picture 2" descr="Guida piccola S Marco Ve  (38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4" y="1"/>
            <a:ext cx="4016375" cy="671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4243" name="Rectangle 3"/>
          <p:cNvSpPr>
            <a:spLocks noChangeArrowheads="1"/>
          </p:cNvSpPr>
          <p:nvPr/>
        </p:nvSpPr>
        <p:spPr bwMode="auto">
          <a:xfrm>
            <a:off x="1992313" y="404814"/>
            <a:ext cx="21590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>
                <a:solidFill>
                  <a:schemeClr val="bg1"/>
                </a:solidFill>
              </a:rPr>
              <a:t>Museo Marciano pala feriale di Paolo veneziano, sec. XIV</a:t>
            </a:r>
          </a:p>
          <a:p>
            <a:endParaRPr lang="it-IT" altLang="it-IT">
              <a:solidFill>
                <a:schemeClr val="bg1"/>
              </a:solidFill>
            </a:endParaRPr>
          </a:p>
          <a:p>
            <a:r>
              <a:rPr lang="it-IT" altLang="it-IT">
                <a:solidFill>
                  <a:schemeClr val="bg1"/>
                </a:solidFill>
              </a:rPr>
              <a:t>San Marco salva i naviganti dal naufragio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òhnjcb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4" y="188914"/>
            <a:ext cx="8637587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266" name="Picture 2" descr="Guida media S Marco  (9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4" y="1"/>
            <a:ext cx="5697537" cy="683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5267" name="Rectangle 3"/>
          <p:cNvSpPr>
            <a:spLocks noChangeArrowheads="1"/>
          </p:cNvSpPr>
          <p:nvPr/>
        </p:nvSpPr>
        <p:spPr bwMode="auto">
          <a:xfrm>
            <a:off x="1943101" y="409576"/>
            <a:ext cx="1920875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Reliquiario della croce, </a:t>
            </a:r>
          </a:p>
          <a:p>
            <a:pPr>
              <a:spcBef>
                <a:spcPct val="30000"/>
              </a:spcBef>
            </a:pPr>
            <a:endParaRPr lang="it-IT" altLang="it-IT">
              <a:solidFill>
                <a:schemeClr val="bg1"/>
              </a:solidFill>
            </a:endParaRPr>
          </a:p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arte bizantina, </a:t>
            </a:r>
          </a:p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X–XI sec.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314" name="Picture 2" descr="Guida media S Marco  (94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49214"/>
            <a:ext cx="5308600" cy="680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7315" name="Rectangle 3"/>
          <p:cNvSpPr>
            <a:spLocks noChangeArrowheads="1"/>
          </p:cNvSpPr>
          <p:nvPr/>
        </p:nvSpPr>
        <p:spPr bwMode="auto">
          <a:xfrm>
            <a:off x="2063750" y="404814"/>
            <a:ext cx="2160588" cy="135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Icona di San Michele arcangelo, </a:t>
            </a:r>
          </a:p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arte bizantina, </a:t>
            </a:r>
          </a:p>
          <a:p>
            <a:pPr>
              <a:spcBef>
                <a:spcPct val="30000"/>
              </a:spcBef>
            </a:pPr>
            <a:r>
              <a:rPr lang="it-IT" altLang="it-IT">
                <a:solidFill>
                  <a:schemeClr val="bg1"/>
                </a:solidFill>
              </a:rPr>
              <a:t>XI-XII sec.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62" name="Picture 2" descr="Guida media S Marco  (97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188913"/>
            <a:ext cx="6873875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63" name="Rectangle 3"/>
          <p:cNvSpPr>
            <a:spLocks noChangeArrowheads="1"/>
          </p:cNvSpPr>
          <p:nvPr/>
        </p:nvSpPr>
        <p:spPr bwMode="auto">
          <a:xfrm>
            <a:off x="1819275" y="311150"/>
            <a:ext cx="2260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 sz="1400">
                <a:solidFill>
                  <a:schemeClr val="bg1"/>
                </a:solidFill>
              </a:rPr>
              <a:t>Bruciaprofumi a forma di edificio a cupole XII sec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380</TotalTime>
  <Words>1134</Words>
  <Application>Microsoft Office PowerPoint</Application>
  <PresentationFormat>Widescreen</PresentationFormat>
  <Paragraphs>202</Paragraphs>
  <Slides>92</Slides>
  <Notes>38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92</vt:i4>
      </vt:variant>
    </vt:vector>
  </HeadingPairs>
  <TitlesOfParts>
    <vt:vector size="94" baseType="lpstr">
      <vt:lpstr>Arial</vt:lpstr>
      <vt:lpstr>Struttura predefinita</vt:lpstr>
      <vt:lpstr>La Bibbia nei mosaici VENEZIA Basilica di San Marco</vt:lpstr>
      <vt:lpstr>INTERNO  della Basilica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Claudio</dc:creator>
  <cp:lastModifiedBy>PC Claudio</cp:lastModifiedBy>
  <cp:revision>16</cp:revision>
  <dcterms:created xsi:type="dcterms:W3CDTF">2012-06-07T07:18:44Z</dcterms:created>
  <dcterms:modified xsi:type="dcterms:W3CDTF">2021-03-19T15:43:28Z</dcterms:modified>
</cp:coreProperties>
</file>